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notesSlides/notesSlide24.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slides/slide20.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slides/slide15.xml" ContentType="application/vnd.openxmlformats-officedocument.presentationml.slide+xml"/>
  <Override PartName="/ppt/viewProps.xml" ContentType="application/vnd.openxmlformats-officedocument.presentationml.viewProps+xml"/>
  <Override PartName="/ppt/notesSlides/notesSlide6.xml" ContentType="application/vnd.openxmlformats-officedocument.presentationml.notesSlide+xml"/>
  <Override PartName="/ppt/slides/slide27.xml" ContentType="application/vnd.openxmlformats-officedocument.presentationml.slide+xml"/>
  <Override PartName="/ppt/slides/slide16.xml" ContentType="application/vnd.openxmlformats-officedocument.presentationml.slide+xml"/>
  <Override PartName="/ppt/tableStyles.xml" ContentType="application/vnd.openxmlformats-officedocument.presentationml.tableStyles+xml"/>
  <Override PartName="/ppt/slides/slide6.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notesSlides/notesSlide4.xml" ContentType="application/vnd.openxmlformats-officedocument.presentationml.notesSlide+xml"/>
  <Override PartName="/ppt/theme/theme2.xml" ContentType="application/vnd.openxmlformats-officedocument.theme+xml"/>
  <Override PartName="/ppt/slides/slide3.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8.xml" ContentType="application/vnd.openxmlformats-officedocument.presentationml.slide+xml"/>
  <Override PartName="/ppt/slides/slide14.xml" ContentType="application/vnd.openxmlformats-officedocument.presentationml.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slides/slide21.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17.xml" ContentType="application/vnd.openxmlformats-officedocument.presentationml.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slides/slide13.xml" ContentType="application/vnd.openxmlformats-officedocument.presentationml.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docProps/app.xml" ContentType="application/vnd.openxmlformats-officedocument.extended-properties+xml"/>
  <Override PartName="/ppt/notesSlides/notesSlide25.xml" ContentType="application/vnd.openxmlformats-officedocument.presentationml.notesSlide+xml"/>
  <Override PartName="/ppt/theme/theme1.xml" ContentType="application/vnd.openxmlformats-officedocument.theme+xml"/>
  <Override PartName="/ppt/slides/slide10.xml" ContentType="application/vnd.openxmlformats-officedocument.presentationml.slide+xml"/>
  <Override PartName="/ppt/slideLayouts/slideLayout2.xml" ContentType="application/vnd.openxmlformats-officedocument.presentationml.slideLayout+xml"/>
  <Override PartName="/ppt/notesSlides/notesSlide17.xml" ContentType="application/vnd.openxmlformats-officedocument.presentationml.notes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2.xml" ContentType="application/vnd.openxmlformats-officedocument.presentationml.notesSlide+xml"/>
  <Override PartName="/ppt/slides/slide4.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slides/slide23.xml" ContentType="application/vnd.openxmlformats-officedocument.presentationml.slide+xml"/>
  <Override PartName="/ppt/notesSlides/notesSlide11.xml" ContentType="application/vnd.openxmlformats-officedocument.presentationml.notesSlide+xml"/>
  <Override PartName="/ppt/slides/slide9.xml" ContentType="application/vnd.openxmlformats-officedocument.presentationml.slide+xml"/>
  <Override PartName="/ppt/notesSlides/notesSlide26.xml" ContentType="application/vnd.openxmlformats-officedocument.presentationml.notesSlide+xml"/>
  <Override PartName="/ppt/slides/slide26.xml" ContentType="application/vnd.openxmlformats-officedocument.presentationml.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slides/slide25.xml" ContentType="application/vnd.openxmlformats-officedocument.presentationml.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Relationships xmlns="http://schemas.openxmlformats.org/package/2006/relationships"><Relationship Id="rId2" Type="http://schemas.openxmlformats.org/officeDocument/2006/relationships/extended-properties" Target="docProps/app.xml" /><Relationship Id="rId0" Type="http://schemas.openxmlformats.org/officeDocument/2006/relationships/officeDocument" Target="ppt/presentation.xml" /><Relationship Id="rId1" Type="http://schemas.openxmlformats.org/package/2006/relationships/metadata/core-properties" Target="docProps/core.xml" /></Relationships>
</file>

<file path=ppt/presentation.xml><?xml version="1.0" encoding="utf-8"?>
<p:presentation xmlns:p15="http://schemas.microsoft.com/office/powerpoint/2012/main" xmlns:a="http://schemas.openxmlformats.org/drawingml/2006/main" xmlns:p="http://schemas.openxmlformats.org/presentationml/2006/main" xmlns:r="http://schemas.openxmlformats.org/officeDocument/2006/relationships" firstSlideNum="1">
  <p:sldMasterIdLst>
    <p:sldMasterId id="2147483648" r:id="rId0"/>
  </p:sldMasterIdLst>
  <p:notesMasterIdLst>
    <p:notesMasterId r:id="rId28"/>
  </p:notesMasterIdLst>
  <p:sldIdLst>
    <p:sldId id="256" r:id="rId1"/>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zh-CN"/>
    </a:defPPr>
    <a:lvl1pPr marL="0" algn="l" defTabSz="914400" rtl="false" eaLnBrk="true" latinLnBrk="false" hangingPunct="true">
      <a:defRPr sz="1800" kern="1200">
        <a:solidFill>
          <a:schemeClr val="tx1"/>
        </a:solidFill>
        <a:latin typeface="+mn-lt"/>
        <a:ea typeface="+mn-ea"/>
        <a:cs typeface="+mn-cs"/>
      </a:defRPr>
    </a:lvl1pPr>
    <a:lvl2pPr marL="457200" algn="l" defTabSz="914400" rtl="false" eaLnBrk="true" latinLnBrk="false" hangingPunct="true">
      <a:defRPr sz="1800" kern="1200">
        <a:solidFill>
          <a:schemeClr val="tx1"/>
        </a:solidFill>
        <a:latin typeface="+mn-lt"/>
        <a:ea typeface="+mn-ea"/>
        <a:cs typeface="+mn-cs"/>
      </a:defRPr>
    </a:lvl2pPr>
    <a:lvl3pPr marL="914400" algn="l" defTabSz="914400" rtl="false" eaLnBrk="true" latinLnBrk="false" hangingPunct="true">
      <a:defRPr sz="1800" kern="1200">
        <a:solidFill>
          <a:schemeClr val="tx1"/>
        </a:solidFill>
        <a:latin typeface="+mn-lt"/>
        <a:ea typeface="+mn-ea"/>
        <a:cs typeface="+mn-cs"/>
      </a:defRPr>
    </a:lvl3pPr>
    <a:lvl4pPr marL="1371600" algn="l" defTabSz="914400" rtl="false" eaLnBrk="true" latinLnBrk="false" hangingPunct="true">
      <a:defRPr sz="1800" kern="1200">
        <a:solidFill>
          <a:schemeClr val="tx1"/>
        </a:solidFill>
        <a:latin typeface="+mn-lt"/>
        <a:ea typeface="+mn-ea"/>
        <a:cs typeface="+mn-cs"/>
      </a:defRPr>
    </a:lvl4pPr>
    <a:lvl5pPr marL="1828800" algn="l" defTabSz="914400" rtl="false" eaLnBrk="true" latinLnBrk="false" hangingPunct="true">
      <a:defRPr sz="1800" kern="1200">
        <a:solidFill>
          <a:schemeClr val="tx1"/>
        </a:solidFill>
        <a:latin typeface="+mn-lt"/>
        <a:ea typeface="+mn-ea"/>
        <a:cs typeface="+mn-cs"/>
      </a:defRPr>
    </a:lvl5pPr>
    <a:lvl6pPr marL="2286000" algn="l" defTabSz="914400" rtl="false" eaLnBrk="true" latinLnBrk="false" hangingPunct="true">
      <a:defRPr sz="1800" kern="1200">
        <a:solidFill>
          <a:schemeClr val="tx1"/>
        </a:solidFill>
        <a:latin typeface="+mn-lt"/>
        <a:ea typeface="+mn-ea"/>
        <a:cs typeface="+mn-cs"/>
      </a:defRPr>
    </a:lvl6pPr>
    <a:lvl7pPr marL="2743200" algn="l" defTabSz="914400" rtl="false" eaLnBrk="true" latinLnBrk="false" hangingPunct="true">
      <a:defRPr sz="1800" kern="1200">
        <a:solidFill>
          <a:schemeClr val="tx1"/>
        </a:solidFill>
        <a:latin typeface="+mn-lt"/>
        <a:ea typeface="+mn-ea"/>
        <a:cs typeface="+mn-cs"/>
      </a:defRPr>
    </a:lvl7pPr>
    <a:lvl8pPr marL="3200400" algn="l" defTabSz="914400" rtl="false" eaLnBrk="true" latinLnBrk="false" hangingPunct="true">
      <a:defRPr sz="1800" kern="1200">
        <a:solidFill>
          <a:schemeClr val="tx1"/>
        </a:solidFill>
        <a:latin typeface="+mn-lt"/>
        <a:ea typeface="+mn-ea"/>
        <a:cs typeface="+mn-cs"/>
      </a:defRPr>
    </a:lvl8pPr>
    <a:lvl9pPr marL="3657600" algn="l" defTabSz="914400" rtl="false" eaLnBrk="true" latinLnBrk="false" hangingPunct="true">
      <a:defRPr sz="1800" kern="1200">
        <a:solidFill>
          <a:schemeClr val="tx1"/>
        </a:solidFill>
        <a:latin typeface="+mn-lt"/>
        <a:ea typeface="+mn-ea"/>
        <a:cs typeface="+mn-cs"/>
      </a:defRPr>
    </a:lvl9pPr>
  </p:defaultTextStyle>
  <p:extLst>
    <p:ext uri="{EFAFB233-063F-42B5-8137-9DF3F51BA10A}">
      <p15:sldGuideLst>
        <p15:guide id="1" orient="horz" pos="2206" userDrawn="true">
          <p15:clr>
            <a:srgbClr val="A4A3A4"/>
          </p15:clr>
        </p15:guide>
        <p15:guide id="2" pos="3868" userDrawn="true">
          <p15:clr>
            <a:srgbClr val="A4A3A4"/>
          </p15:clr>
        </p15:guide>
      </p15:sldGuideLst>
    </p:ext>
  </p:extLst>
</p:presentation>
</file>

<file path=ppt/presProps.xml><?xml version="1.0" encoding="utf-8"?>
<p:presentationPr xmlns:a="http://schemas.openxmlformats.org/drawingml/2006/main" xmlns:p="http://schemas.openxmlformats.org/presentationml/2006/main">
  <p:clrMru>
    <a:srgbClr val="9BD3EF"/>
    <a:srgbClr val="EEF8FD"/>
    <a:srgbClr val="6096E6"/>
    <a:srgbClr val="FFFFFF"/>
    <a:srgbClr val="DCDCDC"/>
    <a:srgbClr val="F0F0F0"/>
    <a:srgbClr val="E6E6E6"/>
    <a:srgbClr val="C8C8C8"/>
    <a:srgbClr val="FAFAFA"/>
    <a:srgbClr val="BEBEBE"/>
  </p:clrMru>
  <p:extLst>
    <p:ext uri="{E76CE94A-603C-4142-B9EB-6D1370010A27}"/>
    <p:ext uri="{D31A062A-798A-4329-ABDD-BBA856620510}"/>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p="http://schemas.openxmlformats.org/presentationml/2006/main">
  <p:normalViewPr horzBarState="maximized">
    <p:restoredLeft sz="13778" autoAdjust="false"/>
    <p:restoredTop sz="94660"/>
  </p:normalViewPr>
  <p:slideViewPr>
    <p:cSldViewPr snapToGrid="false">
      <p:cViewPr varScale="true">
        <p:scale>
          <a:sx n="99" d="100"/>
          <a:sy n="99" d="100"/>
        </p:scale>
        <p:origin x="84" y="582"/>
      </p:cViewPr>
      <p:guideLst>
        <p:guide orient="horz" pos="2206"/>
        <p:guide pos="3868"/>
      </p:guideLst>
    </p:cSldViewPr>
  </p:slideViewPr>
  <p:notesTextViewPr>
    <p:cViewPr>
      <p:scale>
        <a:sx n="3" d="2"/>
        <a:sy n="3" d="2"/>
      </p:scale>
      <p:origin x="0" y="0"/>
    </p:cViewPr>
  </p:notesTextViewPr>
  <p:notesViewPr>
    <p:cSldViewPr snapToGrid="false">
      <p:cViewPr varScale="true">
        <p:scale>
          <a:sx n="92" d="100"/>
          <a:sy n="92" d="100"/>
        </p:scale>
        <p:origin x="2550" y="102"/>
      </p:cViewPr>
      <p:guideLst/>
    </p:cSldViewPr>
  </p:notesViewPr>
  <p:gridSpacing cx="72008" cy="72008"/>
</p:viewPr>
</file>

<file path=ppt/_rels/presentation.xml.rels><?xml version="1.0" encoding="UTF-8" standalone="yes"?><Relationships xmlns="http://schemas.openxmlformats.org/package/2006/relationships"><Relationship Id="rId7" Type="http://schemas.openxmlformats.org/officeDocument/2006/relationships/slide" Target="slides/slide7.xml" /><Relationship Id="rId8" Type="http://schemas.openxmlformats.org/officeDocument/2006/relationships/slide" Target="slides/slide8.xml" /><Relationship Id="rId6" Type="http://schemas.openxmlformats.org/officeDocument/2006/relationships/slide" Target="slides/slide6.xml" /><Relationship Id="rId30" Type="http://schemas.openxmlformats.org/officeDocument/2006/relationships/tableStyles" Target="tableStyles.xml" /><Relationship Id="rId28" Type="http://schemas.openxmlformats.org/officeDocument/2006/relationships/notesMaster" Target="notesMasters/notesMaster1.xml" /><Relationship Id="rId27" Type="http://schemas.openxmlformats.org/officeDocument/2006/relationships/slide" Target="slides/slide27.xml" /><Relationship Id="rId26" Type="http://schemas.openxmlformats.org/officeDocument/2006/relationships/slide" Target="slides/slide26.xml" /><Relationship Id="rId25" Type="http://schemas.openxmlformats.org/officeDocument/2006/relationships/slide" Target="slides/slide25.xml" /><Relationship Id="rId24" Type="http://schemas.openxmlformats.org/officeDocument/2006/relationships/slide" Target="slides/slide24.xml" /><Relationship Id="rId9" Type="http://schemas.openxmlformats.org/officeDocument/2006/relationships/slide" Target="slides/slide9.xml" /><Relationship Id="rId13" Type="http://schemas.openxmlformats.org/officeDocument/2006/relationships/slide" Target="slides/slide13.xml" /><Relationship Id="rId10" Type="http://schemas.openxmlformats.org/officeDocument/2006/relationships/slide" Target="slides/slide10.xml" /><Relationship Id="rId31" Type="http://schemas.openxmlformats.org/officeDocument/2006/relationships/viewProps" Target="viewProps.xml" /><Relationship Id="rId23" Type="http://schemas.openxmlformats.org/officeDocument/2006/relationships/slide" Target="slides/slide23.xml" /><Relationship Id="rId12" Type="http://schemas.openxmlformats.org/officeDocument/2006/relationships/slide" Target="slides/slide12.xml" /><Relationship Id="rId5" Type="http://schemas.openxmlformats.org/officeDocument/2006/relationships/slide" Target="slides/slide5.xml" /><Relationship Id="rId4" Type="http://schemas.openxmlformats.org/officeDocument/2006/relationships/slide" Target="slides/slide4.xml" /><Relationship Id="rId17" Type="http://schemas.openxmlformats.org/officeDocument/2006/relationships/slide" Target="slides/slide17.xml" /><Relationship Id="rId0" Type="http://schemas.openxmlformats.org/officeDocument/2006/relationships/slideMaster" Target="slideMasters/slideMaster1.xml" /><Relationship Id="rId1" Type="http://schemas.openxmlformats.org/officeDocument/2006/relationships/slide" Target="slides/slide1.xml" /><Relationship Id="rId11" Type="http://schemas.openxmlformats.org/officeDocument/2006/relationships/slide" Target="slides/slide11.xml" /><Relationship Id="rId14" Type="http://schemas.openxmlformats.org/officeDocument/2006/relationships/slide" Target="slides/slide14.xml" /><Relationship Id="rId15" Type="http://schemas.openxmlformats.org/officeDocument/2006/relationships/slide" Target="slides/slide15.xml" /><Relationship Id="rId29" Type="http://schemas.openxmlformats.org/officeDocument/2006/relationships/presProps" Target="presProps.xml" /><Relationship Id="rId18" Type="http://schemas.openxmlformats.org/officeDocument/2006/relationships/slide" Target="slides/slide18.xml" /><Relationship Id="rId3" Type="http://schemas.openxmlformats.org/officeDocument/2006/relationships/slide" Target="slides/slide3.xml" /><Relationship Id="rId19" Type="http://schemas.openxmlformats.org/officeDocument/2006/relationships/slide" Target="slides/slide19.xml" /><Relationship Id="rId16" Type="http://schemas.openxmlformats.org/officeDocument/2006/relationships/slide" Target="slides/slide16.xml" /><Relationship Id="rId22" Type="http://schemas.openxmlformats.org/officeDocument/2006/relationships/slide" Target="slides/slide22.xml" /><Relationship Id="rId2" Type="http://schemas.openxmlformats.org/officeDocument/2006/relationships/slide" Target="slides/slide2.xml" /><Relationship Id="rId20" Type="http://schemas.openxmlformats.org/officeDocument/2006/relationships/slide" Target="slides/slide20.xml" /><Relationship Id="rId21" Type="http://schemas.openxmlformats.org/officeDocument/2006/relationships/slide" Target="slides/slide21.xml" /></Relationships>
</file>

<file path=ppt/notesMasters/_rels/notesMaster1.xml.rels><?xml version="1.0" encoding="UTF-8" standalone="yes"?><Relationships xmlns="http://schemas.openxmlformats.org/package/2006/relationships"><Relationship Id="rId0"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false" eaLnBrk="true" latinLnBrk="false" hangingPunct="true">
      <a:defRPr sz="1200" kern="1200">
        <a:solidFill>
          <a:schemeClr val="tx1"/>
        </a:solidFill>
        <a:latin typeface="+mn-lt"/>
        <a:ea typeface="+mn-ea"/>
        <a:cs typeface="+mn-cs"/>
      </a:defRPr>
    </a:lvl1pPr>
    <a:lvl2pPr marL="457200" algn="l" defTabSz="914400" rtl="false" eaLnBrk="true" latinLnBrk="false" hangingPunct="true">
      <a:defRPr sz="1200" kern="1200">
        <a:solidFill>
          <a:schemeClr val="tx1"/>
        </a:solidFill>
        <a:latin typeface="+mn-lt"/>
        <a:ea typeface="+mn-ea"/>
        <a:cs typeface="+mn-cs"/>
      </a:defRPr>
    </a:lvl2pPr>
    <a:lvl3pPr marL="914400" algn="l" defTabSz="914400" rtl="false" eaLnBrk="true" latinLnBrk="false" hangingPunct="true">
      <a:defRPr sz="1200" kern="1200">
        <a:solidFill>
          <a:schemeClr val="tx1"/>
        </a:solidFill>
        <a:latin typeface="+mn-lt"/>
        <a:ea typeface="+mn-ea"/>
        <a:cs typeface="+mn-cs"/>
      </a:defRPr>
    </a:lvl3pPr>
    <a:lvl4pPr marL="1371600" algn="l" defTabSz="914400" rtl="false" eaLnBrk="true" latinLnBrk="false" hangingPunct="true">
      <a:defRPr sz="1200" kern="1200">
        <a:solidFill>
          <a:schemeClr val="tx1"/>
        </a:solidFill>
        <a:latin typeface="+mn-lt"/>
        <a:ea typeface="+mn-ea"/>
        <a:cs typeface="+mn-cs"/>
      </a:defRPr>
    </a:lvl4pPr>
    <a:lvl5pPr marL="1828800" algn="l" defTabSz="914400" rtl="false" eaLnBrk="true" latinLnBrk="false" hangingPunct="true">
      <a:defRPr sz="1200" kern="1200">
        <a:solidFill>
          <a:schemeClr val="tx1"/>
        </a:solidFill>
        <a:latin typeface="+mn-lt"/>
        <a:ea typeface="+mn-ea"/>
        <a:cs typeface="+mn-cs"/>
      </a:defRPr>
    </a:lvl5pPr>
    <a:lvl6pPr marL="2286000" algn="l" defTabSz="914400" rtl="false" eaLnBrk="true" latinLnBrk="false" hangingPunct="true">
      <a:defRPr sz="1200" kern="1200">
        <a:solidFill>
          <a:schemeClr val="tx1"/>
        </a:solidFill>
        <a:latin typeface="+mn-lt"/>
        <a:ea typeface="+mn-ea"/>
        <a:cs typeface="+mn-cs"/>
      </a:defRPr>
    </a:lvl6pPr>
    <a:lvl7pPr marL="2743200" algn="l" defTabSz="914400" rtl="false" eaLnBrk="true" latinLnBrk="false" hangingPunct="true">
      <a:defRPr sz="1200" kern="1200">
        <a:solidFill>
          <a:schemeClr val="tx1"/>
        </a:solidFill>
        <a:latin typeface="+mn-lt"/>
        <a:ea typeface="+mn-ea"/>
        <a:cs typeface="+mn-cs"/>
      </a:defRPr>
    </a:lvl7pPr>
    <a:lvl8pPr marL="3200400" algn="l" defTabSz="914400" rtl="false" eaLnBrk="true" latinLnBrk="false" hangingPunct="true">
      <a:defRPr sz="1200" kern="1200">
        <a:solidFill>
          <a:schemeClr val="tx1"/>
        </a:solidFill>
        <a:latin typeface="+mn-lt"/>
        <a:ea typeface="+mn-ea"/>
        <a:cs typeface="+mn-cs"/>
      </a:defRPr>
    </a:lvl8pPr>
    <a:lvl9pPr marL="3657600" algn="l" defTabSz="914400" rtl="false" eaLnBrk="true" latinLnBrk="false" hangingPunct="true">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xml" /></Relationships>
</file>

<file path=ppt/notesSlides/_rels/notesSlide10.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8.xml" /></Relationships>
</file>

<file path=ppt/notesSlides/_rels/notesSlide11.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9.xml" /></Relationships>
</file>

<file path=ppt/notesSlides/_rels/notesSlide12.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xml" /></Relationships>
</file>

<file path=ppt/notesSlides/_rels/notesSlide13.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0.xml" /></Relationships>
</file>

<file path=ppt/notesSlides/_rels/notesSlide14.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1.xml" /></Relationships>
</file>

<file path=ppt/notesSlides/_rels/notesSlide15.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2.xml" /></Relationships>
</file>

<file path=ppt/notesSlides/_rels/notesSlide16.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3.xml" /></Relationships>
</file>

<file path=ppt/notesSlides/_rels/notesSlide17.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4.xml" /></Relationships>
</file>

<file path=ppt/notesSlides/_rels/notesSlide18.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5.xml" /></Relationships>
</file>

<file path=ppt/notesSlides/_rels/notesSlide19.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26.xml" /></Relationships>
</file>

<file path=ppt/notesSlides/_rels/notesSlide2.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0.xml" /></Relationships>
</file>

<file path=ppt/notesSlides/_rels/notesSlide20.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3.xml" /></Relationships>
</file>

<file path=ppt/notesSlides/_rels/notesSlide21.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4.xml" /></Relationships>
</file>

<file path=ppt/notesSlides/_rels/notesSlide22.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5.xml" /></Relationships>
</file>

<file path=ppt/notesSlides/_rels/notesSlide23.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6.xml" /></Relationships>
</file>

<file path=ppt/notesSlides/_rels/notesSlide24.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7.xml" /></Relationships>
</file>

<file path=ppt/notesSlides/_rels/notesSlide25.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8.xml" /></Relationships>
</file>

<file path=ppt/notesSlides/_rels/notesSlide26.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9.xml" /></Relationships>
</file>

<file path=ppt/notesSlides/_rels/notesSlide3.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1.xml" /></Relationships>
</file>

<file path=ppt/notesSlides/_rels/notesSlide4.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2.xml" /></Relationships>
</file>

<file path=ppt/notesSlides/_rels/notesSlide5.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3.xml" /></Relationships>
</file>

<file path=ppt/notesSlides/_rels/notesSlide6.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4.xml" /></Relationships>
</file>

<file path=ppt/notesSlides/_rels/notesSlide7.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5.xml" /></Relationships>
</file>

<file path=ppt/notesSlides/_rels/notesSlide8.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6.xml" /></Relationships>
</file>

<file path=ppt/notesSlides/_rels/notesSlide9.xml.rels><?xml version="1.0" encoding="UTF-8" standalone="yes"?><Relationships xmlns="http://schemas.openxmlformats.org/package/2006/relationships"><Relationship Id="rId1" Type="http://schemas.openxmlformats.org/officeDocument/2006/relationships/notesMaster" Target="../notesMasters/notesMaster1.xml" /><Relationship Id="rId0" Type="http://schemas.openxmlformats.org/officeDocument/2006/relationships/slide" Target="../slides/slide17.xml" /></Relationships>
</file>

<file path=ppt/notesSlides/notesSlide1.xml><?xml version="1.0" encoding="utf-8"?>
<p:notes xmlns:a="http://schemas.openxmlformats.org/drawingml/2006/main" xmlns:p="http://schemas.openxmlformats.org/presentationml/2006/main">
  <p:cSld>
    <p:spTree>
      <p:nvGrpSpPr>
        <p:cNvPr id="1" name=""/>
        <p:cNvGrpSpPr/>
        <p:nvPr/>
      </p:nvGrpSpPr>
      <p:grpSpPr>
        <a:xfrm>
          <a:off x="0" y="0"/>
          <a:ext cx="0" cy="0"/>
          <a:chOff x="0" y="0"/>
          <a:chExt cx="0" cy="0"/>
        </a:xfrm>
      </p:grpSpPr>
      <p:sp>
        <p:nvSpPr>
          <p:cNvPr id="2" name=""/>
          <p:cNvSpPr/>
          <p:nvPr>
            <p:ph type="body"/>
          </p:nvPr>
        </p:nvSpPr>
        <p:spPr>
          <a:xfrm>
            <a:off x="0" y="0"/>
            <a:ext cx="1778000" cy="444500"/>
          </a:xfrm>
          <a:prstGeom prst="rect">
            <a:avLst/>
          </a:prstGeom>
        </p:spPr>
        <p:txBody>
          <a:bodyPr/>
          <a:p>
            <a:pPr/>
            <a:r>
              <a:rPr lang="en-US"/>
              <a:t>now,</a:t>
            </a:r>
            <a:endParaRPr/>
          </a:p>
          <a:p>
            <a:pPr/>
            <a:r>
              <a:rPr/>
              <a:t>I'll be presenting this </a:t>
            </a:r>
            <a:r>
              <a:rPr sz="1600">
                <a:solidFill>
                  <a:srgbClr val="D2D0CE">
                    <a:alpha val="100000"/>
                  </a:srgbClr>
                </a:solidFill>
                <a:highlight>
                  <a:srgbClr val="141414">
                    <a:alpha val="100000"/>
                  </a:srgbClr>
                </a:highlight>
                <a:latin typeface="-apple-system"/>
                <a:ea typeface="-apple-system"/>
                <a:cs typeface="+mj-cs"/>
              </a:rPr>
              <a:t>paper</a:t>
            </a:r>
            <a:r>
              <a:rPr/>
              <a:t> titled 'Toonify3D: StyleGAN-based 3D Stylized Face Generator.'</a:t>
            </a:r>
            <a:endParaRPr/>
          </a:p>
        </p:txBody>
      </p:sp>
    </p:spTree>
  </p:cSld>
</p:notes>
</file>

<file path=ppt/notesSlides/notesSlide10.xml><?xml version="1.0" encoding="utf-8"?>
<p:notes xmlns:a="http://schemas.openxmlformats.org/drawingml/2006/main" xmlns:p="http://schemas.openxmlformats.org/presentationml/2006/main">
  <p:cSld>
    <p:spTree>
      <p:nvGrpSpPr>
        <p:cNvPr id="19" name=""/>
        <p:cNvGrpSpPr/>
        <p:nvPr/>
      </p:nvGrpSpPr>
      <p:grpSpPr>
        <a:xfrm>
          <a:off x="0" y="0"/>
          <a:ext cx="0" cy="0"/>
          <a:chOff x="0" y="0"/>
          <a:chExt cx="0" cy="0"/>
        </a:xfrm>
      </p:grpSpPr>
      <p:sp>
        <p:nvSpPr>
          <p:cNvPr id="20" name=""/>
          <p:cNvSpPr/>
          <p:nvPr>
            <p:ph type="body"/>
          </p:nvPr>
        </p:nvSpPr>
        <p:spPr>
          <a:xfrm>
            <a:off x="0" y="0"/>
            <a:ext cx="1778000" cy="444500"/>
          </a:xfrm>
          <a:prstGeom prst="rect">
            <a:avLst/>
          </a:prstGeom>
        </p:spPr>
        <p:txBody>
          <a:bodyPr/>
          <a:p>
            <a:pPr/>
            <a:r>
              <a:rPr lang="en-US"/>
              <a:t> </a:t>
            </a:r>
            <a:endParaRPr/>
          </a:p>
        </p:txBody>
      </p:sp>
    </p:spTree>
  </p:cSld>
</p:notes>
</file>

<file path=ppt/notesSlides/notesSlide11.xml><?xml version="1.0" encoding="utf-8"?>
<p:notes xmlns:a="http://schemas.openxmlformats.org/drawingml/2006/main" xmlns:p="http://schemas.openxmlformats.org/presentationml/2006/main">
  <p:cSld>
    <p:spTree>
      <p:nvGrpSpPr>
        <p:cNvPr id="21" name=""/>
        <p:cNvGrpSpPr/>
        <p:nvPr/>
      </p:nvGrpSpPr>
      <p:grpSpPr>
        <a:xfrm>
          <a:off x="0" y="0"/>
          <a:ext cx="0" cy="0"/>
          <a:chOff x="0" y="0"/>
          <a:chExt cx="0" cy="0"/>
        </a:xfrm>
      </p:grpSpPr>
      <p:sp>
        <p:nvSpPr>
          <p:cNvPr id="22" name=""/>
          <p:cNvSpPr/>
          <p:nvPr>
            <p:ph type="body"/>
          </p:nvPr>
        </p:nvSpPr>
        <p:spPr>
          <a:xfrm>
            <a:off x="0" y="0"/>
            <a:ext cx="1778000" cy="444500"/>
          </a:xfrm>
          <a:prstGeom prst="rect">
            <a:avLst/>
          </a:prstGeom>
        </p:spPr>
        <p:txBody>
          <a:bodyPr/>
          <a:p>
            <a:pPr/>
            <a:r>
              <a:rPr lang="en-US"/>
              <a:t> </a:t>
            </a:r>
            <a:endParaRPr/>
          </a:p>
        </p:txBody>
      </p:sp>
    </p:spTree>
  </p:cSld>
</p:notes>
</file>

<file path=ppt/notesSlides/notesSlide12.xml><?xml version="1.0" encoding="utf-8"?>
<p:notes xmlns:a="http://schemas.openxmlformats.org/drawingml/2006/main" xmlns:p="http://schemas.openxmlformats.org/presentationml/2006/main">
  <p:cSld>
    <p:spTree>
      <p:nvGrpSpPr>
        <p:cNvPr id="23" name=""/>
        <p:cNvGrpSpPr/>
        <p:nvPr/>
      </p:nvGrpSpPr>
      <p:grpSpPr>
        <a:xfrm>
          <a:off x="0" y="0"/>
          <a:ext cx="0" cy="0"/>
          <a:chOff x="0" y="0"/>
          <a:chExt cx="0" cy="0"/>
        </a:xfrm>
      </p:grpSpPr>
      <p:sp>
        <p:nvSpPr>
          <p:cNvPr id="24" name=""/>
          <p:cNvSpPr/>
          <p:nvPr>
            <p:ph type="body"/>
          </p:nvPr>
        </p:nvSpPr>
        <p:spPr>
          <a:xfrm>
            <a:off x="0" y="0"/>
            <a:ext cx="1778000" cy="444500"/>
          </a:xfrm>
          <a:prstGeom prst="rect">
            <a:avLst/>
          </a:prstGeom>
        </p:spPr>
        <p:txBody>
          <a:bodyPr/>
          <a:p>
            <a:pPr/>
            <a:r>
              <a:rPr sz="1600">
                <a:solidFill>
                  <a:srgbClr val="D2D0CE">
                    <a:alpha val="100000"/>
                  </a:srgbClr>
                </a:solidFill>
                <a:highlight>
                  <a:srgbClr val="141414">
                    <a:alpha val="100000"/>
                  </a:srgbClr>
                </a:highlight>
                <a:latin typeface="-apple-system"/>
                <a:ea typeface="-apple-system"/>
                <a:cs typeface="+mn-cs"/>
              </a:rPr>
              <a:t>First, </a:t>
            </a:r>
            <a:endParaRPr/>
          </a:p>
          <a:p>
            <a:pPr/>
            <a:r>
              <a:rPr sz="1600">
                <a:solidFill>
                  <a:srgbClr val="D2D0CE">
                    <a:alpha val="100000"/>
                  </a:srgbClr>
                </a:solidFill>
                <a:highlight>
                  <a:srgbClr val="141414">
                    <a:alpha val="100000"/>
                  </a:srgbClr>
                </a:highlight>
                <a:latin typeface="-apple-system"/>
                <a:ea typeface="-apple-system"/>
                <a:cs typeface="+mn-cs"/>
              </a:rPr>
              <a:t>let's take a look at these four keywords in this paper.</a:t>
            </a:r>
            <a:endParaRPr/>
          </a:p>
        </p:txBody>
      </p:sp>
    </p:spTree>
  </p:cSld>
</p:notes>
</file>

<file path=ppt/notesSlides/notesSlide13.xml><?xml version="1.0" encoding="utf-8"?>
<p:notes xmlns:a="http://schemas.openxmlformats.org/drawingml/2006/main" xmlns:p="http://schemas.openxmlformats.org/presentationml/2006/main">
  <p:cSld>
    <p:spTree>
      <p:nvGrpSpPr>
        <p:cNvPr id="25" name=""/>
        <p:cNvGrpSpPr/>
        <p:nvPr/>
      </p:nvGrpSpPr>
      <p:grpSpPr>
        <a:xfrm>
          <a:off x="0" y="0"/>
          <a:ext cx="0" cy="0"/>
          <a:chOff x="0" y="0"/>
          <a:chExt cx="0" cy="0"/>
        </a:xfrm>
      </p:grpSpPr>
      <p:sp>
        <p:nvSpPr>
          <p:cNvPr id="26" name=""/>
          <p:cNvSpPr/>
          <p:nvPr>
            <p:ph type="body"/>
          </p:nvPr>
        </p:nvSpPr>
        <p:spPr>
          <a:xfrm>
            <a:off x="0" y="0"/>
            <a:ext cx="1778000" cy="444500"/>
          </a:xfrm>
          <a:prstGeom prst="rect">
            <a:avLst/>
          </a:prstGeom>
        </p:spPr>
        <p:txBody>
          <a:bodyPr/>
          <a:p>
            <a:pPr/>
            <a:r>
              <a:rPr lang="en-US"/>
              <a:t> </a:t>
            </a:r>
            <a:endParaRPr/>
          </a:p>
        </p:txBody>
      </p:sp>
    </p:spTree>
  </p:cSld>
</p:notes>
</file>

<file path=ppt/notesSlides/notesSlide14.xml><?xml version="1.0" encoding="utf-8"?>
<p:notes xmlns:a="http://schemas.openxmlformats.org/drawingml/2006/main" xmlns:p="http://schemas.openxmlformats.org/presentationml/2006/main">
  <p:cSld>
    <p:spTree>
      <p:nvGrpSpPr>
        <p:cNvPr id="27" name=""/>
        <p:cNvGrpSpPr/>
        <p:nvPr/>
      </p:nvGrpSpPr>
      <p:grpSpPr>
        <a:xfrm>
          <a:off x="0" y="0"/>
          <a:ext cx="0" cy="0"/>
          <a:chOff x="0" y="0"/>
          <a:chExt cx="0" cy="0"/>
        </a:xfrm>
      </p:grpSpPr>
      <p:sp>
        <p:nvSpPr>
          <p:cNvPr id="28" name=""/>
          <p:cNvSpPr/>
          <p:nvPr>
            <p:ph type="body"/>
          </p:nvPr>
        </p:nvSpPr>
        <p:spPr>
          <a:xfrm>
            <a:off x="0" y="0"/>
            <a:ext cx="1778000" cy="444500"/>
          </a:xfrm>
          <a:prstGeom prst="rect">
            <a:avLst/>
          </a:prstGeom>
        </p:spPr>
        <p:txBody>
          <a:bodyPr/>
          <a:p>
            <a:pPr/>
            <a:r>
              <a:rPr lang="en-US"/>
              <a:t>Provides quantitative comparisons of Toonify3D with other methods.
Tables 1, 2, and 3: Show different aspects of Toonify3D's performance, </a:t>
            </a:r>
            <a:endParaRPr/>
          </a:p>
          <a:p>
            <a:pPr/>
            <a:r>
              <a:rPr lang="en-US"/>
              <a:t>including accuracy, consistency, and comparison with state-of-the-art methods.</a:t>
            </a:r>
            <a:endParaRPr/>
          </a:p>
        </p:txBody>
      </p:sp>
    </p:spTree>
  </p:cSld>
</p:notes>
</file>

<file path=ppt/notesSlides/notesSlide15.xml><?xml version="1.0" encoding="utf-8"?>
<p:notes xmlns:a="http://schemas.openxmlformats.org/drawingml/2006/main" xmlns:p="http://schemas.openxmlformats.org/presentationml/2006/main">
  <p:cSld>
    <p:spTree>
      <p:nvGrpSpPr>
        <p:cNvPr id="29" name=""/>
        <p:cNvGrpSpPr/>
        <p:nvPr/>
      </p:nvGrpSpPr>
      <p:grpSpPr>
        <a:xfrm>
          <a:off x="0" y="0"/>
          <a:ext cx="0" cy="0"/>
          <a:chOff x="0" y="0"/>
          <a:chExt cx="0" cy="0"/>
        </a:xfrm>
      </p:grpSpPr>
      <p:sp>
        <p:nvSpPr>
          <p:cNvPr id="30" name=""/>
          <p:cNvSpPr/>
          <p:nvPr>
            <p:ph type="body"/>
          </p:nvPr>
        </p:nvSpPr>
        <p:spPr>
          <a:xfrm>
            <a:off x="0" y="0"/>
            <a:ext cx="1778000" cy="444500"/>
          </a:xfrm>
          <a:prstGeom prst="rect">
            <a:avLst/>
          </a:prstGeom>
        </p:spPr>
        <p:txBody>
          <a:bodyPr/>
          <a:p>
            <a:pPr/>
            <a:r>
              <a:rPr lang="en-US"/>
              <a:t>Provides quantitative comparisons of Toonify3D with other methods.
Tables 1, 2, and 3: Show different aspects of Toonify3D's performance, </a:t>
            </a:r>
            <a:endParaRPr/>
          </a:p>
          <a:p>
            <a:pPr/>
            <a:r>
              <a:rPr lang="en-US"/>
              <a:t>including accuracy, consistency, and comparison with state-of-the-art methods.</a:t>
            </a:r>
            <a:endParaRPr/>
          </a:p>
        </p:txBody>
      </p:sp>
    </p:spTree>
  </p:cSld>
</p:notes>
</file>

<file path=ppt/notesSlides/notesSlide16.xml><?xml version="1.0" encoding="utf-8"?>
<p:notes xmlns:a="http://schemas.openxmlformats.org/drawingml/2006/main" xmlns:p="http://schemas.openxmlformats.org/presentationml/2006/main">
  <p:cSld>
    <p:spTree>
      <p:nvGrpSpPr>
        <p:cNvPr id="31" name=""/>
        <p:cNvGrpSpPr/>
        <p:nvPr/>
      </p:nvGrpSpPr>
      <p:grpSpPr>
        <a:xfrm>
          <a:off x="0" y="0"/>
          <a:ext cx="0" cy="0"/>
          <a:chOff x="0" y="0"/>
          <a:chExt cx="0" cy="0"/>
        </a:xfrm>
      </p:grpSpPr>
      <p:sp>
        <p:nvSpPr>
          <p:cNvPr id="32" name=""/>
          <p:cNvSpPr/>
          <p:nvPr>
            <p:ph type="body"/>
          </p:nvPr>
        </p:nvSpPr>
        <p:spPr>
          <a:xfrm>
            <a:off x="0" y="0"/>
            <a:ext cx="1778000" cy="444500"/>
          </a:xfrm>
          <a:prstGeom prst="rect">
            <a:avLst/>
          </a:prstGeom>
        </p:spPr>
        <p:txBody>
          <a:bodyPr/>
          <a:p>
            <a:pPr/>
            <a:r>
              <a:rPr lang="en-US"/>
              <a:t>Provides quantitative comparisons of Toonify3D with other methods.
Tables 1, 2, and 3: Show different aspects of Toonify3D's performance, </a:t>
            </a:r>
            <a:endParaRPr/>
          </a:p>
          <a:p>
            <a:pPr/>
            <a:r>
              <a:rPr lang="en-US"/>
              <a:t>including accuracy, consistency, and comparison with state-of-the-art methods.</a:t>
            </a:r>
            <a:endParaRPr/>
          </a:p>
        </p:txBody>
      </p:sp>
    </p:spTree>
  </p:cSld>
</p:notes>
</file>

<file path=ppt/notesSlides/notesSlide17.xml><?xml version="1.0" encoding="utf-8"?>
<p:notes xmlns:a="http://schemas.openxmlformats.org/drawingml/2006/main" xmlns:p="http://schemas.openxmlformats.org/presentationml/2006/main">
  <p:cSld>
    <p:spTree>
      <p:nvGrpSpPr>
        <p:cNvPr id="33" name=""/>
        <p:cNvGrpSpPr/>
        <p:nvPr/>
      </p:nvGrpSpPr>
      <p:grpSpPr>
        <a:xfrm>
          <a:off x="0" y="0"/>
          <a:ext cx="0" cy="0"/>
          <a:chOff x="0" y="0"/>
          <a:chExt cx="0" cy="0"/>
        </a:xfrm>
      </p:grpSpPr>
      <p:sp>
        <p:nvSpPr>
          <p:cNvPr id="34" name=""/>
          <p:cNvSpPr/>
          <p:nvPr>
            <p:ph type="body"/>
          </p:nvPr>
        </p:nvSpPr>
        <p:spPr>
          <a:xfrm>
            <a:off x="0" y="0"/>
            <a:ext cx="1778000" cy="444500"/>
          </a:xfrm>
          <a:prstGeom prst="rect">
            <a:avLst/>
          </a:prstGeom>
        </p:spPr>
        <p:txBody>
          <a:bodyPr/>
          <a:p>
            <a:pPr/>
            <a:r>
              <a:rPr/>
              <a:t>Toonify3D has a wide range of potential applications, </a:t>
            </a:r>
            <a:endParaRPr/>
          </a:p>
          <a:p>
            <a:pPr/>
            <a:r>
              <a:rPr/>
              <a:t>from creating 3D avatars for animation and gaming to supporting 3D facial expression editing. </a:t>
            </a:r>
            <a:endParaRPr/>
          </a:p>
          <a:p>
            <a:pPr/>
            <a:r>
              <a:rPr/>
              <a:t>However, there are still some limitations. </a:t>
            </a:r>
            <a:endParaRPr/>
          </a:p>
          <a:p>
            <a:pPr/>
            <a:r>
              <a:rPr/>
              <a:t>For instance, </a:t>
            </a:r>
            <a:endParaRPr/>
          </a:p>
          <a:p>
            <a:pPr/>
            <a:r>
              <a:rPr/>
              <a:t>The Toonify3D model often favors specific character styles, </a:t>
            </a:r>
            <a:endParaRPr/>
          </a:p>
          <a:p>
            <a:pPr/>
            <a:r>
              <a:rPr/>
              <a:t>and it has difficulty managing subjects with eyeglasses </a:t>
            </a:r>
            <a:endParaRPr/>
          </a:p>
          <a:p>
            <a:pPr/>
            <a:r>
              <a:rPr/>
              <a:t>because of the disruptions they cause in the normal maps.</a:t>
            </a:r>
            <a:endParaRPr/>
          </a:p>
        </p:txBody>
      </p:sp>
    </p:spTree>
  </p:cSld>
</p:notes>
</file>

<file path=ppt/notesSlides/notesSlide18.xml><?xml version="1.0" encoding="utf-8"?>
<p:notes xmlns:a="http://schemas.openxmlformats.org/drawingml/2006/main" xmlns:p="http://schemas.openxmlformats.org/presentationml/2006/main">
  <p:cSld>
    <p:spTree>
      <p:nvGrpSpPr>
        <p:cNvPr id="35" name=""/>
        <p:cNvGrpSpPr/>
        <p:nvPr/>
      </p:nvGrpSpPr>
      <p:grpSpPr>
        <a:xfrm>
          <a:off x="0" y="0"/>
          <a:ext cx="0" cy="0"/>
          <a:chOff x="0" y="0"/>
          <a:chExt cx="0" cy="0"/>
        </a:xfrm>
      </p:grpSpPr>
      <p:sp>
        <p:nvSpPr>
          <p:cNvPr id="36" name=""/>
          <p:cNvSpPr/>
          <p:nvPr>
            <p:ph type="body"/>
          </p:nvPr>
        </p:nvSpPr>
        <p:spPr>
          <a:xfrm>
            <a:off x="0" y="0"/>
            <a:ext cx="1778000" cy="444500"/>
          </a:xfrm>
          <a:prstGeom prst="rect">
            <a:avLst/>
          </a:prstGeom>
        </p:spPr>
        <p:txBody>
          <a:bodyPr/>
          <a:p>
            <a:pPr/>
            <a:r>
              <a:rPr lang="en-US"/>
              <a:t> </a:t>
            </a:r>
            <a:endParaRPr/>
          </a:p>
        </p:txBody>
      </p:sp>
    </p:spTree>
  </p:cSld>
</p:notes>
</file>

<file path=ppt/notesSlides/notesSlide19.xml><?xml version="1.0" encoding="utf-8"?>
<p:notes xmlns:a="http://schemas.openxmlformats.org/drawingml/2006/main" xmlns:p="http://schemas.openxmlformats.org/presentationml/2006/main">
  <p:cSld>
    <p:spTree>
      <p:nvGrpSpPr>
        <p:cNvPr id="37" name=""/>
        <p:cNvGrpSpPr/>
        <p:nvPr/>
      </p:nvGrpSpPr>
      <p:grpSpPr>
        <a:xfrm>
          <a:off x="0" y="0"/>
          <a:ext cx="0" cy="0"/>
          <a:chOff x="0" y="0"/>
          <a:chExt cx="0" cy="0"/>
        </a:xfrm>
      </p:grpSpPr>
      <p:sp>
        <p:nvSpPr>
          <p:cNvPr id="38" name=""/>
          <p:cNvSpPr/>
          <p:nvPr>
            <p:ph type="body"/>
          </p:nvPr>
        </p:nvSpPr>
        <p:spPr>
          <a:xfrm>
            <a:off x="0" y="0"/>
            <a:ext cx="1778000" cy="444500"/>
          </a:xfrm>
          <a:prstGeom prst="rect">
            <a:avLst/>
          </a:prstGeom>
        </p:spPr>
        <p:txBody>
          <a:bodyPr/>
          <a:p>
            <a:pPr/>
            <a:r>
              <a:rPr/>
              <a:t>In conclusion, </a:t>
            </a:r>
            <a:endParaRPr/>
          </a:p>
          <a:p>
            <a:pPr/>
            <a:r>
              <a:rPr/>
              <a:t>Toonify3D offers a novel approach to generating 3D avatars from 2D stylized images. </a:t>
            </a:r>
            <a:endParaRPr/>
          </a:p>
          <a:p>
            <a:pPr/>
            <a:r>
              <a:rPr/>
              <a:t>By leveraging the cross-domain compatibility of StyleGAN features and introducing the StyleNormal method, </a:t>
            </a:r>
            <a:endParaRPr/>
          </a:p>
          <a:p>
            <a:pPr/>
            <a:r>
              <a:rPr/>
              <a:t>we achieved high-quality 3D shape reconstruction. </a:t>
            </a:r>
            <a:endParaRPr/>
          </a:p>
          <a:p>
            <a:pPr/>
            <a:r>
              <a:rPr/>
              <a:t>Moving forward, we plan to enhance the model's diversity and accuracy by expanding the dataset and refining the training process.</a:t>
            </a:r>
            <a:endParaRPr/>
          </a:p>
        </p:txBody>
      </p:sp>
    </p:spTree>
  </p:cSld>
</p:notes>
</file>

<file path=ppt/notesSlides/notesSlide2.xml><?xml version="1.0" encoding="utf-8"?>
<p:notes xmlns:a="http://schemas.openxmlformats.org/drawingml/2006/main" xmlns:p="http://schemas.openxmlformats.org/presentationml/2006/main">
  <p:cSld>
    <p:spTree>
      <p:nvGrpSpPr>
        <p:cNvPr id="3" name=""/>
        <p:cNvGrpSpPr/>
        <p:nvPr/>
      </p:nvGrpSpPr>
      <p:grpSpPr>
        <a:xfrm>
          <a:off x="0" y="0"/>
          <a:ext cx="0" cy="0"/>
          <a:chOff x="0" y="0"/>
          <a:chExt cx="0" cy="0"/>
        </a:xfrm>
      </p:grpSpPr>
      <p:sp>
        <p:nvSpPr>
          <p:cNvPr id="4" name=""/>
          <p:cNvSpPr/>
          <p:nvPr>
            <p:ph type="body"/>
          </p:nvPr>
        </p:nvSpPr>
        <p:spPr>
          <a:xfrm>
            <a:off x="0" y="0"/>
            <a:ext cx="1778000" cy="444500"/>
          </a:xfrm>
          <a:prstGeom prst="rect">
            <a:avLst/>
          </a:prstGeom>
        </p:spPr>
        <p:txBody>
          <a:bodyPr/>
          <a:p>
            <a:pPr/>
            <a:r>
              <a:rPr lang="en-US"/>
              <a:t>Summary:</a:t>
            </a:r>
            <a:endParaRPr/>
          </a:p>
          <a:p>
            <a:pPr/>
            <a:r>
              <a:rPr lang="en-US"/>
              <a:t>this Figure provides an overview of the training process for the StyleNormal network, </a:t>
            </a:r>
            <a:endParaRPr/>
          </a:p>
          <a:p>
            <a:pPr/>
            <a:r>
              <a:rPr lang="en-US"/>
              <a:t>which is crucial for generating accurate 3D surface normals.</a:t>
            </a:r>
            <a:endParaRPr/>
          </a:p>
          <a:p>
            <a:pPr/>
            <a:r>
              <a:rPr lang="en-US"/>
              <a:t>Data flow:</a:t>
            </a:r>
            <a:r>
              <a:rPr/>
              <a:t>
The figure shows how we sample latent codes and network parameters, </a:t>
            </a:r>
            <a:endParaRPr/>
          </a:p>
          <a:p>
            <a:pPr/>
            <a:r>
              <a:rPr/>
              <a:t>extract pixel-wise StyleGAN features, and calculate the normal loss during training.</a:t>
            </a:r>
            <a:endParaRPr/>
          </a:p>
          <a:p>
            <a:pPr/>
            <a:r>
              <a:rPr lang="en-US"/>
              <a:t>Normal Consistency Loss:</a:t>
            </a:r>
            <a:endParaRPr/>
          </a:p>
          <a:p>
            <a:pPr/>
            <a:r>
              <a:rPr lang="en-US"/>
              <a:t>It also demonstrates how we enforce normal consistency by generating multiple lighting conditions, </a:t>
            </a:r>
            <a:endParaRPr/>
          </a:p>
          <a:p>
            <a:pPr/>
            <a:r>
              <a:rPr lang="en-US"/>
              <a:t>ensuring the model generalizes well across different scenarios.
Training Process:</a:t>
            </a:r>
            <a:endParaRPr/>
          </a:p>
          <a:p>
            <a:pPr marL="349758" indent="0" algn="l">
              <a:buNone/>
            </a:pPr>
            <a:r>
              <a:rPr/>
              <a:t>Overall, this process allows StyleNormal to learn the mapping from StyleGAN features to 3D surface normals effectively, </a:t>
            </a:r>
            <a:endParaRPr/>
          </a:p>
          <a:p>
            <a:pPr marL="349758" indent="0" algn="l">
              <a:buNone/>
            </a:pPr>
            <a:r>
              <a:rPr/>
              <a:t>even with limited training data.</a:t>
            </a:r>
            <a:endParaRPr/>
          </a:p>
          <a:p>
            <a:pPr marL="349758" indent="0" algn="l">
              <a:buNone/>
            </a:pPr>
            <a:r>
              <a:rPr lang="en-US"/>
              <a:t>Conclusion</a:t>
            </a:r>
            <a:endParaRPr/>
          </a:p>
          <a:p>
            <a:pPr>
              <a:buNone/>
            </a:pPr>
            <a:r>
              <a:rPr lang="en-US"/>
              <a:t>this </a:t>
            </a:r>
            <a:r>
              <a:rPr/>
              <a:t>Figure highlights the robustness of the training approach, </a:t>
            </a:r>
            <a:endParaRPr/>
          </a:p>
          <a:p>
            <a:pPr>
              <a:buNone/>
            </a:pPr>
            <a:r>
              <a:rPr/>
              <a:t>which is key to achieving accurate and consistent 3D shape generation for stylized faces.</a:t>
            </a:r>
            <a:endParaRPr/>
          </a:p>
          <a:p>
            <a:pPr>
              <a:buNone/>
            </a:pPr>
            <a:endParaRPr lang="en-US"/>
          </a:p>
          <a:p>
            <a:pPr>
              <a:buNone/>
            </a:pPr>
            <a:r>
              <a:rPr lang="en-US"/>
              <a:t>Bi-linear Interpolation Sampling: </a:t>
            </a:r>
            <a:endParaRPr/>
          </a:p>
          <a:p>
            <a:pPr>
              <a:buNone/>
            </a:pPr>
            <a:r>
              <a:rPr lang="en-US"/>
              <a:t>"This technique ensures that the features we extract from the StyleGAN-generated images are accurately aligned with specific pixel locations, preserving spatial consistency during training."
Image Coordinates: </a:t>
            </a:r>
            <a:endParaRPr/>
          </a:p>
          <a:p>
            <a:pPr>
              <a:buNone/>
            </a:pPr>
            <a:r>
              <a:rPr lang="en-US"/>
              <a:t>"These are the exact pixel locations on the image where we extract StyleGAN features and calculate corresponding surface normals, ensuring precision in our training process."</a:t>
            </a:r>
            <a:endParaRPr/>
          </a:p>
          <a:p>
            <a:pPr>
              <a:buNone/>
            </a:pPr>
            <a:endParaRPr/>
          </a:p>
        </p:txBody>
      </p:sp>
    </p:spTree>
  </p:cSld>
</p:notes>
</file>

<file path=ppt/notesSlides/notesSlide20.xml><?xml version="1.0" encoding="utf-8"?>
<p:notes xmlns:a="http://schemas.openxmlformats.org/drawingml/2006/main" xmlns:p="http://schemas.openxmlformats.org/presentationml/2006/main">
  <p:cSld>
    <p:spTree>
      <p:nvGrpSpPr>
        <p:cNvPr id="39" name=""/>
        <p:cNvGrpSpPr/>
        <p:nvPr/>
      </p:nvGrpSpPr>
      <p:grpSpPr>
        <a:xfrm>
          <a:off x="0" y="0"/>
          <a:ext cx="0" cy="0"/>
          <a:chOff x="0" y="0"/>
          <a:chExt cx="0" cy="0"/>
        </a:xfrm>
      </p:grpSpPr>
      <p:sp>
        <p:nvSpPr>
          <p:cNvPr id="40" name=""/>
          <p:cNvSpPr/>
          <p:nvPr>
            <p:ph type="body"/>
          </p:nvPr>
        </p:nvSpPr>
        <p:spPr>
          <a:xfrm>
            <a:off x="0" y="0"/>
            <a:ext cx="1778000" cy="444500"/>
          </a:xfrm>
          <a:prstGeom prst="rect">
            <a:avLst/>
          </a:prstGeom>
        </p:spPr>
        <p:txBody>
          <a:bodyPr/>
          <a:p>
            <a:pPr/>
            <a:r>
              <a:rPr/>
              <a:t>The first part of this paper is the introduction.</a:t>
            </a:r>
            <a:endParaRPr/>
          </a:p>
          <a:p>
            <a:pPr/>
            <a:r>
              <a:rPr/>
              <a:t>Let's start with some background. </a:t>
            </a:r>
            <a:endParaRPr/>
          </a:p>
          <a:p>
            <a:pPr/>
            <a:r>
              <a:rPr/>
              <a:t>Recent advances in Generative Adversarial Networks have improved the quality of facial image stylization. </a:t>
            </a:r>
            <a:endParaRPr/>
          </a:p>
          <a:p>
            <a:pPr/>
            <a:r>
              <a:rPr/>
              <a:t>One of the most popular tools is Toonify, which is based on StyleGAN. </a:t>
            </a:r>
            <a:endParaRPr/>
          </a:p>
          <a:p>
            <a:pPr/>
            <a:r>
              <a:rPr/>
              <a:t>Toonify generates 2D stylized faces with exaggerated features, which are often used in animation and gaming. </a:t>
            </a:r>
            <a:endParaRPr/>
          </a:p>
          <a:p>
            <a:pPr/>
            <a:r>
              <a:rPr/>
              <a:t>However, these stylizations are limited to 2D images. </a:t>
            </a:r>
            <a:endParaRPr/>
          </a:p>
          <a:p>
            <a:pPr/>
            <a:r>
              <a:rPr lang="en-US"/>
              <a:t>The</a:t>
            </a:r>
            <a:r>
              <a:rPr/>
              <a:t> motivation was to expand this concept into the 3D domain, </a:t>
            </a:r>
            <a:endParaRPr/>
          </a:p>
          <a:p>
            <a:pPr/>
            <a:r>
              <a:rPr/>
              <a:t>allowing for the creation of 3D stylized avatars, </a:t>
            </a:r>
            <a:endParaRPr/>
          </a:p>
          <a:p>
            <a:pPr/>
            <a:r>
              <a:rPr/>
              <a:t>which could be used in more immersive environments like virtual reality.</a:t>
            </a:r>
            <a:endParaRPr/>
          </a:p>
        </p:txBody>
      </p:sp>
    </p:spTree>
  </p:cSld>
</p:notes>
</file>

<file path=ppt/notesSlides/notesSlide21.xml><?xml version="1.0" encoding="utf-8"?>
<p:notes xmlns:a="http://schemas.openxmlformats.org/drawingml/2006/main" xmlns:p="http://schemas.openxmlformats.org/presentationml/2006/main">
  <p:cSld>
    <p:spTree>
      <p:nvGrpSpPr>
        <p:cNvPr id="41" name=""/>
        <p:cNvGrpSpPr/>
        <p:nvPr/>
      </p:nvGrpSpPr>
      <p:grpSpPr>
        <a:xfrm>
          <a:off x="0" y="0"/>
          <a:ext cx="0" cy="0"/>
          <a:chOff x="0" y="0"/>
          <a:chExt cx="0" cy="0"/>
        </a:xfrm>
      </p:grpSpPr>
      <p:sp>
        <p:nvSpPr>
          <p:cNvPr id="42" name=""/>
          <p:cNvSpPr/>
          <p:nvPr>
            <p:ph type="body"/>
          </p:nvPr>
        </p:nvSpPr>
        <p:spPr>
          <a:xfrm>
            <a:off x="0" y="0"/>
            <a:ext cx="1778000" cy="444500"/>
          </a:xfrm>
          <a:prstGeom prst="rect">
            <a:avLst/>
          </a:prstGeom>
        </p:spPr>
        <p:txBody>
          <a:bodyPr/>
          <a:p>
            <a:pPr>
              <a:buNone/>
            </a:pPr>
            <a:r>
              <a:rPr/>
              <a:t>Let's go over the key challenges and limitations. </a:t>
            </a:r>
            <a:endParaRPr/>
          </a:p>
          <a:p>
            <a:pPr>
              <a:buNone/>
            </a:pPr>
            <a:r>
              <a:rPr/>
              <a:t>Synthesizing 3D shapes from stylized facial images is a complex task, </a:t>
            </a:r>
            <a:endParaRPr/>
          </a:p>
          <a:p>
            <a:pPr>
              <a:buNone/>
            </a:pPr>
            <a:r>
              <a:rPr/>
              <a:t>made even harder by the lack of accurate 3D data to guide the reconstruction process.</a:t>
            </a:r>
            <a:endParaRPr/>
          </a:p>
          <a:p>
            <a:pPr>
              <a:buNone/>
            </a:pPr>
            <a:endParaRPr/>
          </a:p>
          <a:p>
            <a:pPr>
              <a:buNone/>
            </a:pPr>
            <a:r>
              <a:rPr/>
              <a:t>Current methods also face significant limitations. </a:t>
            </a:r>
            <a:endParaRPr/>
          </a:p>
          <a:p>
            <a:pPr>
              <a:buNone/>
            </a:pPr>
            <a:r>
              <a:rPr/>
              <a:t>Relying on 3D artists to manually create models is not scalable for large-scale applications. </a:t>
            </a:r>
            <a:endParaRPr/>
          </a:p>
          <a:p>
            <a:pPr>
              <a:buNone/>
            </a:pPr>
            <a:r>
              <a:rPr/>
              <a:t>Additionally, self-supervised learning methods often produce geometries that lack the necessary detail and sharpness, </a:t>
            </a:r>
            <a:endParaRPr/>
          </a:p>
          <a:p>
            <a:pPr>
              <a:buNone/>
            </a:pPr>
            <a:r>
              <a:rPr lang="en-US"/>
              <a:t>limiting their effectiveness in applications that require high precision</a:t>
            </a:r>
            <a:r>
              <a:rPr/>
              <a:t>.</a:t>
            </a:r>
            <a:endParaRPr/>
          </a:p>
        </p:txBody>
      </p:sp>
    </p:spTree>
  </p:cSld>
</p:notes>
</file>

<file path=ppt/notesSlides/notesSlide22.xml><?xml version="1.0" encoding="utf-8"?>
<p:notes xmlns:a="http://schemas.openxmlformats.org/drawingml/2006/main" xmlns:p="http://schemas.openxmlformats.org/presentationml/2006/main">
  <p:cSld>
    <p:spTree>
      <p:nvGrpSpPr>
        <p:cNvPr id="43" name=""/>
        <p:cNvGrpSpPr/>
        <p:nvPr/>
      </p:nvGrpSpPr>
      <p:grpSpPr>
        <a:xfrm>
          <a:off x="0" y="0"/>
          <a:ext cx="0" cy="0"/>
          <a:chOff x="0" y="0"/>
          <a:chExt cx="0" cy="0"/>
        </a:xfrm>
      </p:grpSpPr>
      <p:sp>
        <p:nvSpPr>
          <p:cNvPr id="44" name=""/>
          <p:cNvSpPr/>
          <p:nvPr>
            <p:ph type="body"/>
          </p:nvPr>
        </p:nvSpPr>
        <p:spPr>
          <a:xfrm>
            <a:off x="0" y="0"/>
            <a:ext cx="1778000" cy="444500"/>
          </a:xfrm>
          <a:prstGeom prst="rect">
            <a:avLst/>
          </a:prstGeom>
        </p:spPr>
        <p:txBody>
          <a:bodyPr/>
          <a:p>
            <a:pPr/>
            <a:r>
              <a:rPr/>
              <a:t>Given these challenges, </a:t>
            </a:r>
            <a:endParaRPr/>
          </a:p>
          <a:p>
            <a:pPr/>
            <a:r>
              <a:rPr lang="en-US"/>
              <a:t>The</a:t>
            </a:r>
            <a:r>
              <a:rPr/>
              <a:t> research aimed to develop a method that could generate 3D shapes without relying on ground-truth 3D data or extensive manual work. </a:t>
            </a:r>
            <a:endParaRPr/>
          </a:p>
          <a:p>
            <a:pPr/>
            <a:r>
              <a:rPr/>
              <a:t>Specifically, </a:t>
            </a:r>
            <a:endParaRPr/>
          </a:p>
          <a:p>
            <a:pPr/>
            <a:r>
              <a:rPr/>
              <a:t>we wanted to leverage the geometric knowledge embedded in regular facial models to create accurate 3D representations of stylized faces. </a:t>
            </a:r>
            <a:endParaRPr/>
          </a:p>
          <a:p>
            <a:pPr/>
            <a:r>
              <a:rPr/>
              <a:t>Therefore, </a:t>
            </a:r>
            <a:endParaRPr/>
          </a:p>
          <a:p>
            <a:pPr/>
            <a:r>
              <a:rPr/>
              <a:t>the development of Toonify3D was carried out.</a:t>
            </a:r>
            <a:endParaRPr/>
          </a:p>
        </p:txBody>
      </p:sp>
    </p:spTree>
  </p:cSld>
</p:notes>
</file>

<file path=ppt/notesSlides/notesSlide23.xml><?xml version="1.0" encoding="utf-8"?>
<p:notes xmlns:a="http://schemas.openxmlformats.org/drawingml/2006/main" xmlns:p="http://schemas.openxmlformats.org/presentationml/2006/main">
  <p:cSld>
    <p:spTree>
      <p:nvGrpSpPr>
        <p:cNvPr id="45" name=""/>
        <p:cNvGrpSpPr/>
        <p:nvPr/>
      </p:nvGrpSpPr>
      <p:grpSpPr>
        <a:xfrm>
          <a:off x="0" y="0"/>
          <a:ext cx="0" cy="0"/>
          <a:chOff x="0" y="0"/>
          <a:chExt cx="0" cy="0"/>
        </a:xfrm>
      </p:grpSpPr>
      <p:sp>
        <p:nvSpPr>
          <p:cNvPr id="46" name=""/>
          <p:cNvSpPr/>
          <p:nvPr>
            <p:ph type="body"/>
          </p:nvPr>
        </p:nvSpPr>
        <p:spPr>
          <a:xfrm>
            <a:off x="0" y="0"/>
            <a:ext cx="1778000" cy="444500"/>
          </a:xfrm>
          <a:prstGeom prst="rect">
            <a:avLst/>
          </a:prstGeom>
        </p:spPr>
        <p:txBody>
          <a:bodyPr/>
          <a:p>
            <a:pPr/>
            <a:r>
              <a:rPr/>
              <a:t>Now, Let</a:t>
            </a:r>
            <a:r>
              <a:rPr lang="zh-CN"/>
              <a:t>’</a:t>
            </a:r>
            <a:r>
              <a:rPr lang="en-US"/>
              <a:t>s get an overview of the Toonify3D framework.
The</a:t>
            </a:r>
            <a:r>
              <a:rPr/>
              <a:t> approach is built on the cross-domain compatibility of StyleGAN features. </a:t>
            </a:r>
            <a:endParaRPr/>
          </a:p>
          <a:p>
            <a:pPr/>
            <a:r>
              <a:rPr/>
              <a:t>We introduced a method called StyleNormal, </a:t>
            </a:r>
            <a:endParaRPr/>
          </a:p>
          <a:p>
            <a:pPr/>
            <a:r>
              <a:rPr/>
              <a:t>which is crucial for predicting normal maps from pixel-wise StyleGAN features. </a:t>
            </a:r>
            <a:endParaRPr/>
          </a:p>
          <a:p>
            <a:pPr/>
            <a:r>
              <a:rPr/>
              <a:t>These normal maps are used to reconstruct 3D shapes. </a:t>
            </a:r>
            <a:endParaRPr/>
          </a:p>
          <a:p>
            <a:pPr/>
            <a:r>
              <a:rPr/>
              <a:t>One of the key techniques is the 3D-Lifting Framework, </a:t>
            </a:r>
            <a:endParaRPr/>
          </a:p>
          <a:p>
            <a:pPr/>
            <a:r>
              <a:rPr/>
              <a:t>combined with a Normal Consistency Loss, </a:t>
            </a:r>
            <a:endParaRPr/>
          </a:p>
          <a:p>
            <a:pPr/>
            <a:r>
              <a:rPr/>
              <a:t>which helps the model adapt to variations in lighting conditions, </a:t>
            </a:r>
            <a:endParaRPr/>
          </a:p>
          <a:p>
            <a:pPr/>
            <a:r>
              <a:rPr/>
              <a:t>ensuring consistent 3D geometry.</a:t>
            </a:r>
            <a:endParaRPr/>
          </a:p>
        </p:txBody>
      </p:sp>
    </p:spTree>
  </p:cSld>
</p:notes>
</file>

<file path=ppt/notesSlides/notesSlide24.xml><?xml version="1.0" encoding="utf-8"?>
<p:notes xmlns:a="http://schemas.openxmlformats.org/drawingml/2006/main" xmlns:p="http://schemas.openxmlformats.org/presentationml/2006/main">
  <p:cSld>
    <p:spTree>
      <p:nvGrpSpPr>
        <p:cNvPr id="47" name=""/>
        <p:cNvGrpSpPr/>
        <p:nvPr/>
      </p:nvGrpSpPr>
      <p:grpSpPr>
        <a:xfrm>
          <a:off x="0" y="0"/>
          <a:ext cx="0" cy="0"/>
          <a:chOff x="0" y="0"/>
          <a:chExt cx="0" cy="0"/>
        </a:xfrm>
      </p:grpSpPr>
      <p:sp>
        <p:nvSpPr>
          <p:cNvPr id="48" name=""/>
          <p:cNvSpPr/>
          <p:nvPr>
            <p:ph type="body"/>
          </p:nvPr>
        </p:nvSpPr>
        <p:spPr>
          <a:xfrm>
            <a:off x="0" y="0"/>
            <a:ext cx="1778000" cy="444500"/>
          </a:xfrm>
          <a:prstGeom prst="rect">
            <a:avLst/>
          </a:prstGeom>
        </p:spPr>
        <p:txBody>
          <a:bodyPr/>
          <a:p>
            <a:pPr/>
            <a:r>
              <a:rPr>
                <a:solidFill>
                  <a:srgbClr val="FFFFFF">
                    <a:alpha val="100000"/>
                  </a:srgbClr>
                </a:solidFill>
                <a:highlight>
                  <a:srgbClr val="212121">
                    <a:alpha val="100000"/>
                  </a:srgbClr>
                </a:highlight>
                <a:latin typeface="ui-sans-serif"/>
                <a:ea typeface="ui-sans-serif"/>
                <a:cs typeface="+mn-cs"/>
              </a:rPr>
              <a:t>Overview of the Image:</a:t>
            </a:r>
            <a:endParaRPr/>
          </a:p>
          <a:p>
            <a:pPr/>
            <a:r>
              <a:rPr lang="en-US">
                <a:solidFill>
                  <a:srgbClr val="FFFFFF">
                    <a:alpha val="100000"/>
                  </a:srgbClr>
                </a:solidFill>
                <a:highlight>
                  <a:srgbClr val="212121">
                    <a:alpha val="100000"/>
                  </a:srgbClr>
                </a:highlight>
                <a:latin typeface="ui-sans-serif"/>
                <a:ea typeface="ui-sans-serif"/>
                <a:cs typeface="+mn-cs"/>
              </a:rPr>
              <a:t>This </a:t>
            </a:r>
            <a:r>
              <a:rPr>
                <a:solidFill>
                  <a:srgbClr val="FFFFFF">
                    <a:alpha val="100000"/>
                  </a:srgbClr>
                </a:solidFill>
                <a:highlight>
                  <a:srgbClr val="212121">
                    <a:alpha val="100000"/>
                  </a:srgbClr>
                </a:highlight>
                <a:latin typeface="ui-sans-serif"/>
                <a:ea typeface="ui-sans-serif"/>
                <a:cs typeface="+mj-cs"/>
              </a:rPr>
              <a:t>Figure shows the output of the Toonify3D framework, </a:t>
            </a:r>
            <a:endParaRPr/>
          </a:p>
          <a:p>
            <a:pPr/>
            <a:r>
              <a:rPr>
                <a:solidFill>
                  <a:srgbClr val="FFFFFF">
                    <a:alpha val="100000"/>
                  </a:srgbClr>
                </a:solidFill>
                <a:highlight>
                  <a:srgbClr val="212121">
                    <a:alpha val="100000"/>
                  </a:srgbClr>
                </a:highlight>
                <a:latin typeface="ui-sans-serif"/>
                <a:ea typeface="ui-sans-serif"/>
                <a:cs typeface="+mj-cs"/>
              </a:rPr>
              <a:t>transforming latent codes from Toonify into 3D stylized face meshes.</a:t>
            </a:r>
            <a:endParaRPr/>
          </a:p>
          <a:p>
            <a:pPr/>
            <a:r>
              <a:rPr lang="en-US">
                <a:solidFill>
                  <a:srgbClr val="FFFFFF">
                    <a:alpha val="100000"/>
                  </a:srgbClr>
                </a:solidFill>
                <a:highlight>
                  <a:srgbClr val="212121">
                    <a:alpha val="100000"/>
                  </a:srgbClr>
                </a:highlight>
                <a:latin typeface="ui-sans-serif"/>
                <a:ea typeface="ui-sans-serif"/>
                <a:cs typeface="+mj-cs"/>
              </a:rPr>
              <a:t>Input:</a:t>
            </a:r>
            <a:endParaRPr/>
          </a:p>
          <a:p>
            <a:pPr/>
            <a:r>
              <a:rPr lang="en-US">
                <a:solidFill>
                  <a:srgbClr val="FFFFFF">
                    <a:alpha val="100000"/>
                  </a:srgbClr>
                </a:solidFill>
                <a:highlight>
                  <a:srgbClr val="212121">
                    <a:alpha val="100000"/>
                  </a:srgbClr>
                </a:highlight>
                <a:latin typeface="ui-sans-serif"/>
                <a:ea typeface="ui-sans-serif"/>
                <a:cs typeface="+mj-cs"/>
              </a:rPr>
              <a:t>On the left, we start with the latent codes derived from the original 2D stylized image.</a:t>
            </a:r>
            <a:endParaRPr/>
          </a:p>
          <a:p>
            <a:pPr/>
            <a:r>
              <a:rPr lang="en-US">
                <a:solidFill>
                  <a:srgbClr val="FFFFFF">
                    <a:alpha val="100000"/>
                  </a:srgbClr>
                </a:solidFill>
                <a:highlight>
                  <a:srgbClr val="212121">
                    <a:alpha val="100000"/>
                  </a:srgbClr>
                </a:highlight>
                <a:latin typeface="ui-sans-serif"/>
                <a:ea typeface="ui-sans-serif"/>
                <a:cs typeface="+mj-cs"/>
              </a:rPr>
              <a:t>3D Generation Results:</a:t>
            </a:r>
            <a:endParaRPr/>
          </a:p>
          <a:p>
            <a:pPr/>
            <a:r>
              <a:rPr lang="en-US">
                <a:solidFill>
                  <a:srgbClr val="FFFFFF">
                    <a:alpha val="100000"/>
                  </a:srgbClr>
                </a:solidFill>
                <a:highlight>
                  <a:srgbClr val="212121">
                    <a:alpha val="100000"/>
                  </a:srgbClr>
                </a:highlight>
                <a:latin typeface="ui-sans-serif"/>
                <a:ea typeface="ui-sans-serif"/>
                <a:cs typeface="+mj-cs"/>
              </a:rPr>
              <a:t>The middle section displays the resulting 3D meshes, </a:t>
            </a:r>
            <a:endParaRPr/>
          </a:p>
          <a:p>
            <a:pPr/>
            <a:r>
              <a:rPr lang="en-US">
                <a:solidFill>
                  <a:srgbClr val="FFFFFF">
                    <a:alpha val="100000"/>
                  </a:srgbClr>
                </a:solidFill>
                <a:highlight>
                  <a:srgbClr val="212121">
                    <a:alpha val="100000"/>
                  </a:srgbClr>
                </a:highlight>
                <a:latin typeface="ui-sans-serif"/>
                <a:ea typeface="ui-sans-serif"/>
                <a:cs typeface="+mj-cs"/>
              </a:rPr>
              <a:t>all sharing a consistent mesh topology while retaining the exaggerated features from the 2D images.</a:t>
            </a:r>
            <a:endParaRPr/>
          </a:p>
          <a:p>
            <a:pPr/>
            <a:r>
              <a:rPr lang="en-US">
                <a:solidFill>
                  <a:srgbClr val="FFFFFF">
                    <a:alpha val="100000"/>
                  </a:srgbClr>
                </a:solidFill>
                <a:highlight>
                  <a:srgbClr val="212121">
                    <a:alpha val="100000"/>
                  </a:srgbClr>
                </a:highlight>
                <a:latin typeface="ui-sans-serif"/>
                <a:ea typeface="ui-sans-serif"/>
                <a:cs typeface="+mj-cs"/>
              </a:rPr>
              <a:t>Advantages of the Framework:</a:t>
            </a:r>
            <a:endParaRPr/>
          </a:p>
          <a:p>
            <a:pPr/>
            <a:r>
              <a:rPr lang="en-US">
                <a:solidFill>
                  <a:srgbClr val="FFFFFF">
                    <a:alpha val="100000"/>
                  </a:srgbClr>
                </a:solidFill>
                <a:highlight>
                  <a:srgbClr val="212121">
                    <a:alpha val="100000"/>
                  </a:srgbClr>
                </a:highlight>
                <a:latin typeface="ui-sans-serif"/>
                <a:ea typeface="ui-sans-serif"/>
                <a:cs typeface="+mj-cs"/>
              </a:rPr>
              <a:t>This figure highlights Toonify3D's ability to generate detailed and consistent 3D models without needing ground-truth 3D data.</a:t>
            </a:r>
            <a:endParaRPr/>
          </a:p>
          <a:p>
            <a:pPr/>
            <a:r>
              <a:rPr lang="en-US">
                <a:solidFill>
                  <a:srgbClr val="FFFFFF">
                    <a:alpha val="100000"/>
                  </a:srgbClr>
                </a:solidFill>
                <a:highlight>
                  <a:srgbClr val="212121">
                    <a:alpha val="100000"/>
                  </a:srgbClr>
                </a:highlight>
                <a:latin typeface="ui-sans-serif"/>
                <a:ea typeface="ui-sans-serif"/>
                <a:cs typeface="+mj-cs"/>
              </a:rPr>
              <a:t>Summary:</a:t>
            </a:r>
            <a:endParaRPr/>
          </a:p>
          <a:p>
            <a:pPr/>
            <a:r>
              <a:rPr/>
              <a:t>Overall, </a:t>
            </a:r>
            <a:endParaRPr/>
          </a:p>
          <a:p>
            <a:pPr/>
            <a:r>
              <a:rPr/>
              <a:t>This Figure demonstrates the effectiveness of Toonify3D in creating high-quality 3D stylized faces suitable for applications like animation and gaming.</a:t>
            </a:r>
            <a:endParaRPr/>
          </a:p>
          <a:p>
            <a:pPr/>
            <a:endParaRPr lang="en-US">
              <a:solidFill>
                <a:srgbClr val="FFFFFF">
                  <a:alpha val="100000"/>
                </a:srgbClr>
              </a:solidFill>
              <a:highlight>
                <a:srgbClr val="212121">
                  <a:alpha val="100000"/>
                </a:srgbClr>
              </a:highlight>
              <a:latin typeface="ui-sans-serif"/>
              <a:ea typeface="ui-sans-serif"/>
              <a:cs typeface="+mj-cs"/>
            </a:endParaRPr>
          </a:p>
        </p:txBody>
      </p:sp>
    </p:spTree>
  </p:cSld>
</p:notes>
</file>

<file path=ppt/notesSlides/notesSlide25.xml><?xml version="1.0" encoding="utf-8"?>
<p:notes xmlns:a="http://schemas.openxmlformats.org/drawingml/2006/main" xmlns:p="http://schemas.openxmlformats.org/presentationml/2006/main">
  <p:cSld>
    <p:spTree>
      <p:nvGrpSpPr>
        <p:cNvPr id="49" name=""/>
        <p:cNvGrpSpPr/>
        <p:nvPr/>
      </p:nvGrpSpPr>
      <p:grpSpPr>
        <a:xfrm>
          <a:off x="0" y="0"/>
          <a:ext cx="0" cy="0"/>
          <a:chOff x="0" y="0"/>
          <a:chExt cx="0" cy="0"/>
        </a:xfrm>
      </p:grpSpPr>
      <p:sp>
        <p:nvSpPr>
          <p:cNvPr id="50" name=""/>
          <p:cNvSpPr/>
          <p:nvPr>
            <p:ph type="body"/>
          </p:nvPr>
        </p:nvSpPr>
        <p:spPr>
          <a:xfrm>
            <a:off x="0" y="0"/>
            <a:ext cx="1778000" cy="444500"/>
          </a:xfrm>
          <a:prstGeom prst="rect">
            <a:avLst/>
          </a:prstGeom>
        </p:spPr>
        <p:txBody>
          <a:bodyPr/>
          <a:p>
            <a:pPr/>
            <a:r>
              <a:rPr/>
              <a:t>StyleNormal is the core component of the framework. </a:t>
            </a:r>
            <a:endParaRPr/>
          </a:p>
          <a:p>
            <a:pPr/>
            <a:r>
              <a:rPr/>
              <a:t>It's essentially a multi-layer perceptron, that predicts 3D normal vectors for each pixel based on the corresponding StyleGAN feature. </a:t>
            </a:r>
            <a:endParaRPr/>
          </a:p>
          <a:p>
            <a:pPr/>
            <a:r>
              <a:rPr/>
              <a:t>To train StyleNormal, </a:t>
            </a:r>
            <a:endParaRPr/>
          </a:p>
          <a:p>
            <a:pPr/>
            <a:r>
              <a:rPr/>
              <a:t>we created a synthetic dataset using 3D scanned human faces, </a:t>
            </a:r>
            <a:endParaRPr/>
          </a:p>
          <a:p>
            <a:pPr/>
            <a:r>
              <a:rPr/>
              <a:t>which were rendered under different lighting conditions. </a:t>
            </a:r>
            <a:endParaRPr/>
          </a:p>
          <a:p>
            <a:pPr/>
            <a:r>
              <a:rPr/>
              <a:t>We mapped the StyleGAN features with real normal maps, </a:t>
            </a:r>
            <a:endParaRPr/>
          </a:p>
          <a:p>
            <a:pPr/>
            <a:r>
              <a:rPr/>
              <a:t>which allowed us to train the model effectively, </a:t>
            </a:r>
            <a:endParaRPr/>
          </a:p>
          <a:p>
            <a:pPr/>
            <a:r>
              <a:rPr/>
              <a:t>even with a limited dataset.</a:t>
            </a:r>
            <a:endParaRPr/>
          </a:p>
        </p:txBody>
      </p:sp>
    </p:spTree>
  </p:cSld>
</p:notes>
</file>

<file path=ppt/notesSlides/notesSlide26.xml><?xml version="1.0" encoding="utf-8"?>
<p:notes xmlns:a="http://schemas.openxmlformats.org/drawingml/2006/main" xmlns:p="http://schemas.openxmlformats.org/presentationml/2006/main">
  <p:cSld>
    <p:spTree>
      <p:nvGrpSpPr>
        <p:cNvPr id="51" name=""/>
        <p:cNvGrpSpPr/>
        <p:nvPr/>
      </p:nvGrpSpPr>
      <p:grpSpPr>
        <a:xfrm>
          <a:off x="0" y="0"/>
          <a:ext cx="0" cy="0"/>
          <a:chOff x="0" y="0"/>
          <a:chExt cx="0" cy="0"/>
        </a:xfrm>
      </p:grpSpPr>
      <p:sp>
        <p:nvSpPr>
          <p:cNvPr id="52" name=""/>
          <p:cNvSpPr/>
          <p:nvPr>
            <p:ph type="body"/>
          </p:nvPr>
        </p:nvSpPr>
        <p:spPr>
          <a:xfrm>
            <a:off x="0" y="0"/>
            <a:ext cx="1778000" cy="444500"/>
          </a:xfrm>
          <a:prstGeom prst="rect">
            <a:avLst/>
          </a:prstGeom>
        </p:spPr>
        <p:txBody>
          <a:bodyPr/>
          <a:p>
            <a:pPr/>
            <a:r>
              <a:rPr lang="en-US"/>
              <a:t> </a:t>
            </a:r>
            <a:endParaRPr/>
          </a:p>
        </p:txBody>
      </p:sp>
    </p:spTree>
  </p:cSld>
</p:notes>
</file>

<file path=ppt/notesSlides/notesSlide3.xml><?xml version="1.0" encoding="utf-8"?>
<p:notes xmlns:a="http://schemas.openxmlformats.org/drawingml/2006/main" xmlns:p="http://schemas.openxmlformats.org/presentationml/2006/main">
  <p:cSld>
    <p:spTree>
      <p:nvGrpSpPr>
        <p:cNvPr id="5" name=""/>
        <p:cNvGrpSpPr/>
        <p:nvPr/>
      </p:nvGrpSpPr>
      <p:grpSpPr>
        <a:xfrm>
          <a:off x="0" y="0"/>
          <a:ext cx="0" cy="0"/>
          <a:chOff x="0" y="0"/>
          <a:chExt cx="0" cy="0"/>
        </a:xfrm>
      </p:grpSpPr>
      <p:sp>
        <p:nvSpPr>
          <p:cNvPr id="6" name=""/>
          <p:cNvSpPr/>
          <p:nvPr>
            <p:ph type="body"/>
          </p:nvPr>
        </p:nvSpPr>
        <p:spPr>
          <a:xfrm>
            <a:off x="0" y="0"/>
            <a:ext cx="1778000" cy="444500"/>
          </a:xfrm>
          <a:prstGeom prst="rect">
            <a:avLst/>
          </a:prstGeom>
        </p:spPr>
        <p:txBody>
          <a:bodyPr/>
          <a:p>
            <a:pPr/>
            <a:r>
              <a:rPr lang="en-US"/>
              <a:t> </a:t>
            </a:r>
            <a:endParaRPr/>
          </a:p>
        </p:txBody>
      </p:sp>
    </p:spTree>
  </p:cSld>
</p:notes>
</file>

<file path=ppt/notesSlides/notesSlide4.xml><?xml version="1.0" encoding="utf-8"?>
<p:notes xmlns:a="http://schemas.openxmlformats.org/drawingml/2006/main" xmlns:p="http://schemas.openxmlformats.org/presentationml/2006/main">
  <p:cSld>
    <p:spTree>
      <p:nvGrpSpPr>
        <p:cNvPr id="7" name=""/>
        <p:cNvGrpSpPr/>
        <p:nvPr/>
      </p:nvGrpSpPr>
      <p:grpSpPr>
        <a:xfrm>
          <a:off x="0" y="0"/>
          <a:ext cx="0" cy="0"/>
          <a:chOff x="0" y="0"/>
          <a:chExt cx="0" cy="0"/>
        </a:xfrm>
      </p:grpSpPr>
      <p:sp>
        <p:nvSpPr>
          <p:cNvPr id="8" name=""/>
          <p:cNvSpPr/>
          <p:nvPr>
            <p:ph type="body"/>
          </p:nvPr>
        </p:nvSpPr>
        <p:spPr>
          <a:xfrm>
            <a:off x="0" y="0"/>
            <a:ext cx="1778000" cy="444500"/>
          </a:xfrm>
          <a:prstGeom prst="rect">
            <a:avLst/>
          </a:prstGeom>
        </p:spPr>
        <p:txBody>
          <a:bodyPr/>
          <a:p>
            <a:pPr/>
            <a:r>
              <a:rPr/>
              <a:t>To improve the robustness of the model, </a:t>
            </a:r>
            <a:endParaRPr/>
          </a:p>
          <a:p>
            <a:pPr/>
            <a:r>
              <a:rPr/>
              <a:t>we introduced a loss function called the Normal Consistency Loss. </a:t>
            </a:r>
            <a:endParaRPr/>
          </a:p>
          <a:p>
            <a:pPr/>
            <a:r>
              <a:rPr/>
              <a:t>This loss ensures that the normal maps remain consistent even when the lighting conditions change. </a:t>
            </a:r>
            <a:endParaRPr/>
          </a:p>
          <a:p>
            <a:pPr/>
            <a:r>
              <a:rPr/>
              <a:t>By enforcing this consistency, </a:t>
            </a:r>
            <a:endParaRPr/>
          </a:p>
          <a:p>
            <a:pPr/>
            <a:r>
              <a:rPr/>
              <a:t>the model can better generalize to different stylized facial images, </a:t>
            </a:r>
            <a:endParaRPr/>
          </a:p>
          <a:p>
            <a:pPr/>
            <a:r>
              <a:rPr/>
              <a:t>making it more adaptable in real-world applications.</a:t>
            </a:r>
            <a:endParaRPr/>
          </a:p>
        </p:txBody>
      </p:sp>
    </p:spTree>
  </p:cSld>
</p:notes>
</file>

<file path=ppt/notesSlides/notesSlide5.xml><?xml version="1.0" encoding="utf-8"?>
<p:notes xmlns:a="http://schemas.openxmlformats.org/drawingml/2006/main" xmlns:p="http://schemas.openxmlformats.org/presentationml/2006/main">
  <p:cSld>
    <p:spTree>
      <p:nvGrpSpPr>
        <p:cNvPr id="9" name=""/>
        <p:cNvGrpSpPr/>
        <p:nvPr/>
      </p:nvGrpSpPr>
      <p:grpSpPr>
        <a:xfrm>
          <a:off x="0" y="0"/>
          <a:ext cx="0" cy="0"/>
          <a:chOff x="0" y="0"/>
          <a:chExt cx="0" cy="0"/>
        </a:xfrm>
      </p:grpSpPr>
      <p:sp>
        <p:nvSpPr>
          <p:cNvPr id="10" name=""/>
          <p:cNvSpPr/>
          <p:nvPr>
            <p:ph type="body"/>
          </p:nvPr>
        </p:nvSpPr>
        <p:spPr>
          <a:xfrm>
            <a:off x="0" y="0"/>
            <a:ext cx="1778000" cy="444500"/>
          </a:xfrm>
          <a:prstGeom prst="rect">
            <a:avLst/>
          </a:prstGeom>
        </p:spPr>
        <p:txBody>
          <a:bodyPr/>
          <a:p>
            <a:pPr/>
            <a:r>
              <a:rPr/>
              <a:t>Here's how the Toonify3D framework works in practice. </a:t>
            </a:r>
            <a:endParaRPr/>
          </a:p>
          <a:p>
            <a:pPr/>
            <a:r>
              <a:rPr/>
              <a:t>We start with an input image, </a:t>
            </a:r>
            <a:endParaRPr/>
          </a:p>
          <a:p>
            <a:pPr/>
            <a:r>
              <a:rPr/>
              <a:t>which is typically a stylized 2D face. </a:t>
            </a:r>
            <a:endParaRPr/>
          </a:p>
          <a:p>
            <a:pPr/>
            <a:r>
              <a:rPr/>
              <a:t>The first step is to generate a normal map using StyleNormal. </a:t>
            </a:r>
            <a:endParaRPr/>
          </a:p>
          <a:p>
            <a:pPr/>
            <a:r>
              <a:rPr/>
              <a:t>This normal map is then integrated to produce a partial 3D surface. </a:t>
            </a:r>
            <a:endParaRPr/>
          </a:p>
          <a:p>
            <a:pPr/>
            <a:r>
              <a:rPr/>
              <a:t>Finally, </a:t>
            </a:r>
            <a:endParaRPr/>
          </a:p>
          <a:p>
            <a:pPr/>
            <a:r>
              <a:rPr/>
              <a:t>we perform non-rigid registration to fit a full-head template mesh to this partial surface. </a:t>
            </a:r>
            <a:endParaRPr/>
          </a:p>
          <a:p>
            <a:pPr/>
            <a:r>
              <a:rPr/>
              <a:t>This process results in a complete 3D head model with consistent topology, </a:t>
            </a:r>
            <a:endParaRPr/>
          </a:p>
          <a:p>
            <a:pPr/>
            <a:r>
              <a:rPr/>
              <a:t>which can be used in different applications.</a:t>
            </a:r>
            <a:endParaRPr/>
          </a:p>
        </p:txBody>
      </p:sp>
    </p:spTree>
  </p:cSld>
</p:notes>
</file>

<file path=ppt/notesSlides/notesSlide6.xml><?xml version="1.0" encoding="utf-8"?>
<p:notes xmlns:a="http://schemas.openxmlformats.org/drawingml/2006/main" xmlns:p="http://schemas.openxmlformats.org/presentationml/2006/main">
  <p:cSld>
    <p:spTree>
      <p:nvGrpSpPr>
        <p:cNvPr id="11" name=""/>
        <p:cNvGrpSpPr/>
        <p:nvPr/>
      </p:nvGrpSpPr>
      <p:grpSpPr>
        <a:xfrm>
          <a:off x="0" y="0"/>
          <a:ext cx="0" cy="0"/>
          <a:chOff x="0" y="0"/>
          <a:chExt cx="0" cy="0"/>
        </a:xfrm>
      </p:grpSpPr>
      <p:sp>
        <p:nvSpPr>
          <p:cNvPr id="12" name=""/>
          <p:cNvSpPr/>
          <p:nvPr>
            <p:ph type="body"/>
          </p:nvPr>
        </p:nvSpPr>
        <p:spPr>
          <a:xfrm>
            <a:off x="0" y="0"/>
            <a:ext cx="1778000" cy="444500"/>
          </a:xfrm>
          <a:prstGeom prst="rect">
            <a:avLst/>
          </a:prstGeom>
        </p:spPr>
        <p:txBody>
          <a:bodyPr/>
          <a:p>
            <a:pPr/>
            <a:r>
              <a:rPr lang="zh-CN"/>
              <a:t>（</a:t>
            </a:r>
            <a:r>
              <a:rPr lang="en-US"/>
              <a:t>Overview</a:t>
            </a:r>
            <a:r>
              <a:rPr lang="zh-CN"/>
              <a:t>）</a:t>
            </a:r>
            <a:r>
              <a:rPr lang="en-US"/>
              <a:t>
Figure 5 illustrates the complete workflow of the Toonify3D framework, </a:t>
            </a:r>
            <a:endParaRPr/>
          </a:p>
          <a:p>
            <a:pPr/>
            <a:r>
              <a:rPr lang="en-US"/>
              <a:t>from the input 2D image to the final 3D full-head mesh.
</a:t>
            </a:r>
            <a:r>
              <a:rPr lang="zh-CN"/>
              <a:t>（</a:t>
            </a:r>
            <a:r>
              <a:rPr lang="en-US"/>
              <a:t>Input and Preprocessing</a:t>
            </a:r>
            <a:r>
              <a:rPr lang="zh-CN"/>
              <a:t>）</a:t>
            </a:r>
            <a:r>
              <a:rPr lang="en-US"/>
              <a:t>
Starting with the input image on the left, </a:t>
            </a:r>
            <a:endParaRPr/>
          </a:p>
          <a:p>
            <a:pPr/>
            <a:r>
              <a:rPr lang="en-US"/>
              <a:t>we first frontalize the pose and detect key facial landmarks.
</a:t>
            </a:r>
            <a:r>
              <a:rPr lang="zh-CN"/>
              <a:t>（</a:t>
            </a:r>
            <a:r>
              <a:rPr lang="en-US"/>
              <a:t>Normal Map Generation</a:t>
            </a:r>
            <a:r>
              <a:rPr lang="zh-CN"/>
              <a:t>）</a:t>
            </a:r>
            <a:r>
              <a:rPr lang="en-US"/>
              <a:t>
Next, a surface normal map is generated using our StyleNormal method, </a:t>
            </a:r>
            <a:endParaRPr/>
          </a:p>
          <a:p>
            <a:pPr/>
            <a:r>
              <a:rPr lang="en-US"/>
              <a:t>which is then converted into a depth map through normal integration."
</a:t>
            </a:r>
            <a:r>
              <a:rPr lang="zh-CN"/>
              <a:t>（</a:t>
            </a:r>
            <a:r>
              <a:rPr lang="en-US"/>
              <a:t>Non-Rigid Registration</a:t>
            </a:r>
            <a:r>
              <a:rPr lang="zh-CN"/>
              <a:t>）</a:t>
            </a:r>
            <a:r>
              <a:rPr lang="en-US"/>
              <a:t>
The depth map and facial landmarks guide the non-rigid registration of a full-head template mesh, </a:t>
            </a:r>
            <a:endParaRPr/>
          </a:p>
          <a:p>
            <a:pPr/>
            <a:r>
              <a:rPr lang="en-US"/>
              <a:t>ensuring that the resulting 3D shape aligns well with the input image.
</a:t>
            </a:r>
            <a:r>
              <a:rPr lang="zh-CN"/>
              <a:t>（</a:t>
            </a:r>
            <a:r>
              <a:rPr lang="en-US"/>
              <a:t>Final Output</a:t>
            </a:r>
            <a:r>
              <a:rPr lang="zh-CN"/>
              <a:t>）</a:t>
            </a:r>
            <a:r>
              <a:rPr lang="en-US"/>
              <a:t>
The final result is a detailed 3D full-head mesh with consistent topology, </a:t>
            </a:r>
            <a:endParaRPr/>
          </a:p>
          <a:p>
            <a:pPr/>
            <a:r>
              <a:rPr lang="en-US"/>
              <a:t>suitable for further editing or use in animation.
</a:t>
            </a:r>
            <a:r>
              <a:rPr lang="zh-CN"/>
              <a:t>（</a:t>
            </a:r>
            <a:r>
              <a:rPr lang="en-US"/>
              <a:t>Summary</a:t>
            </a:r>
            <a:r>
              <a:rPr lang="zh-CN"/>
              <a:t>）：</a:t>
            </a:r>
            <a:r>
              <a:rPr lang="en-US"/>
              <a:t>
this Figure captures the entire Toonify3D process, </a:t>
            </a:r>
            <a:endParaRPr/>
          </a:p>
          <a:p>
            <a:pPr/>
            <a:r>
              <a:rPr lang="en-US"/>
              <a:t>showcasing the essential stages in transforming a 2D stylized face into a detailed 3D model.</a:t>
            </a:r>
            <a:endParaRPr/>
          </a:p>
        </p:txBody>
      </p:sp>
    </p:spTree>
  </p:cSld>
</p:notes>
</file>

<file path=ppt/notesSlides/notesSlide7.xml><?xml version="1.0" encoding="utf-8"?>
<p:notes xmlns:a="http://schemas.openxmlformats.org/drawingml/2006/main" xmlns:p="http://schemas.openxmlformats.org/presentationml/2006/main">
  <p:cSld>
    <p:spTree>
      <p:nvGrpSpPr>
        <p:cNvPr id="13" name=""/>
        <p:cNvGrpSpPr/>
        <p:nvPr/>
      </p:nvGrpSpPr>
      <p:grpSpPr>
        <a:xfrm>
          <a:off x="0" y="0"/>
          <a:ext cx="0" cy="0"/>
          <a:chOff x="0" y="0"/>
          <a:chExt cx="0" cy="0"/>
        </a:xfrm>
      </p:grpSpPr>
      <p:sp>
        <p:nvSpPr>
          <p:cNvPr id="14" name=""/>
          <p:cNvSpPr/>
          <p:nvPr>
            <p:ph type="body"/>
          </p:nvPr>
        </p:nvSpPr>
        <p:spPr>
          <a:xfrm>
            <a:off x="0" y="0"/>
            <a:ext cx="1778000" cy="444500"/>
          </a:xfrm>
          <a:prstGeom prst="rect">
            <a:avLst/>
          </a:prstGeom>
        </p:spPr>
        <p:txBody>
          <a:bodyPr/>
          <a:p>
            <a:pPr/>
            <a:r>
              <a:rPr lang="en-US"/>
              <a:t> </a:t>
            </a:r>
            <a:endParaRPr/>
          </a:p>
        </p:txBody>
      </p:sp>
    </p:spTree>
  </p:cSld>
</p:notes>
</file>

<file path=ppt/notesSlides/notesSlide8.xml><?xml version="1.0" encoding="utf-8"?>
<p:notes xmlns:a="http://schemas.openxmlformats.org/drawingml/2006/main" xmlns:p="http://schemas.openxmlformats.org/presentationml/2006/main">
  <p:cSld>
    <p:spTree>
      <p:nvGrpSpPr>
        <p:cNvPr id="15" name=""/>
        <p:cNvGrpSpPr/>
        <p:nvPr/>
      </p:nvGrpSpPr>
      <p:grpSpPr>
        <a:xfrm>
          <a:off x="0" y="0"/>
          <a:ext cx="0" cy="0"/>
          <a:chOff x="0" y="0"/>
          <a:chExt cx="0" cy="0"/>
        </a:xfrm>
      </p:grpSpPr>
      <p:sp>
        <p:nvSpPr>
          <p:cNvPr id="16" name=""/>
          <p:cNvSpPr/>
          <p:nvPr>
            <p:ph type="body"/>
          </p:nvPr>
        </p:nvSpPr>
        <p:spPr>
          <a:xfrm>
            <a:off x="0" y="0"/>
            <a:ext cx="1778000" cy="444500"/>
          </a:xfrm>
          <a:prstGeom prst="rect">
            <a:avLst/>
          </a:prstGeom>
        </p:spPr>
        <p:txBody>
          <a:bodyPr/>
          <a:p>
            <a:pPr/>
            <a:r>
              <a:rPr/>
              <a:t>In the experiments, </a:t>
            </a:r>
            <a:endParaRPr/>
          </a:p>
          <a:p>
            <a:pPr/>
            <a:r>
              <a:rPr/>
              <a:t>we compared Toonify3D with state-of-the-art 3D-aware GAN methods. </a:t>
            </a:r>
            <a:endParaRPr/>
          </a:p>
          <a:p>
            <a:pPr/>
            <a:r>
              <a:rPr/>
              <a:t>Qualitatively, our method outperforms these methods in terms of geometric detail and shape consistency. </a:t>
            </a:r>
            <a:endParaRPr/>
          </a:p>
          <a:p>
            <a:pPr/>
            <a:r>
              <a:rPr/>
              <a:t>On the quantitative side, we evaluated the accuracy of the normal maps generated by StyleNormal. </a:t>
            </a:r>
            <a:endParaRPr/>
          </a:p>
          <a:p>
            <a:pPr/>
            <a:r>
              <a:rPr/>
              <a:t>Despite using a limited amount of training data, </a:t>
            </a:r>
            <a:endParaRPr/>
          </a:p>
          <a:p>
            <a:pPr/>
            <a:r>
              <a:rPr/>
              <a:t>our method consistently outperformed other approaches, </a:t>
            </a:r>
            <a:endParaRPr/>
          </a:p>
          <a:p>
            <a:pPr/>
            <a:r>
              <a:rPr/>
              <a:t>demonstrating the effectiveness of our framework.</a:t>
            </a:r>
            <a:endParaRPr/>
          </a:p>
        </p:txBody>
      </p:sp>
    </p:spTree>
  </p:cSld>
</p:notes>
</file>

<file path=ppt/notesSlides/notesSlide9.xml><?xml version="1.0" encoding="utf-8"?>
<p:notes xmlns:a="http://schemas.openxmlformats.org/drawingml/2006/main" xmlns:p="http://schemas.openxmlformats.org/presentationml/2006/main">
  <p:cSld>
    <p:spTree>
      <p:nvGrpSpPr>
        <p:cNvPr id="17" name=""/>
        <p:cNvGrpSpPr/>
        <p:nvPr/>
      </p:nvGrpSpPr>
      <p:grpSpPr>
        <a:xfrm>
          <a:off x="0" y="0"/>
          <a:ext cx="0" cy="0"/>
          <a:chOff x="0" y="0"/>
          <a:chExt cx="0" cy="0"/>
        </a:xfrm>
      </p:grpSpPr>
      <p:sp>
        <p:nvSpPr>
          <p:cNvPr id="18" name=""/>
          <p:cNvSpPr/>
          <p:nvPr>
            <p:ph type="body"/>
          </p:nvPr>
        </p:nvSpPr>
        <p:spPr>
          <a:xfrm>
            <a:off x="0" y="0"/>
            <a:ext cx="1778000" cy="444500"/>
          </a:xfrm>
          <a:prstGeom prst="rect">
            <a:avLst/>
          </a:prstGeom>
        </p:spPr>
        <p:txBody>
          <a:bodyPr/>
          <a:p>
            <a:pPr/>
            <a:r>
              <a:rPr lang="en-US"/>
              <a:t> </a:t>
            </a:r>
            <a:endParaRPr/>
          </a:p>
        </p:txBody>
      </p:sp>
    </p:spTree>
  </p:cSld>
</p:notes>
</file>

<file path=ppt/slideLayouts/_rels/slideLayout1.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10.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11.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2.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3.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4.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5.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6.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7.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8.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_rels/slideLayout9.xml.rels><?xml version="1.0" encoding="UTF-8" standalone="yes"?><Relationships xmlns="http://schemas.openxmlformats.org/package/2006/relationships"><Relationship Id="rId0"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true"/>
          </p:cNvSpPr>
          <p:nvPr>
            <p:ph type="ctrTitle" hasCustomPrompt="true"/>
          </p:nvPr>
        </p:nvSpPr>
        <p:spPr>
          <a:xfrm>
            <a:off x="1198800" y="914400"/>
            <a:ext cx="9799200" cy="2570400"/>
          </a:xfrm>
        </p:spPr>
        <p:txBody>
          <a:bodyPr lIns="90000" tIns="46800" rIns="90000" bIns="46800" anchor="b" anchorCtr="false">
            <a:normAutofit/>
          </a:bodyPr>
          <a:lstStyle>
            <a:lvl1pPr algn="ctr">
              <a:defRPr sz="6000"/>
            </a:lvl1pPr>
          </a:lstStyle>
          <a:p>
            <a:pPr/>
            <a:r>
              <a:rPr lang="zh-CN" altLang="en-US" dirty="false"/>
              <a:t>单击此处编辑标题</a:t>
            </a:r>
            <a:endParaRPr lang="zh-CN" altLang="en-US" dirty="false"/>
          </a:p>
        </p:txBody>
      </p:sp>
      <p:sp>
        <p:nvSpPr>
          <p:cNvPr id="3" name="副标题 2"/>
          <p:cNvSpPr>
            <a:spLocks noGrp="true"/>
          </p:cNvSpPr>
          <p:nvPr>
            <p:ph type="subTitle" idx="1" hasCustomPrompt="true"/>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r>
              <a:rPr lang="zh-CN" altLang="en-US" dirty="false"/>
              <a:t>单击此处编辑副标题</a:t>
            </a:r>
            <a:endParaRPr lang="zh-CN" altLang="en-US" dirty="false"/>
          </a:p>
        </p:txBody>
      </p:sp>
      <p:sp>
        <p:nvSpPr>
          <p:cNvPr id="4" name="日期占位符 15"/>
          <p:cNvSpPr>
            <a:spLocks noGrp="true"/>
          </p:cNvSpPr>
          <p:nvPr>
            <p:ph type="dt" sz="half" idx="10"/>
          </p:nvPr>
        </p:nvSpPr>
        <p:spPr/>
        <p:txBody>
          <a:bodyPr/>
          <a:lstStyle/>
          <a:p>
            <a:pPr/>
            <a:fld id="{760FBDFE-C587-4B4C-A407-44438C67B59E}" type="datetimeFigureOut">
              <a:rPr/>
              <a:t/>
            </a:fld>
            <a:endParaRPr lang="zh-CN" altLang="en-US"/>
          </a:p>
        </p:txBody>
      </p:sp>
      <p:sp>
        <p:nvSpPr>
          <p:cNvPr id="5" name="页脚占位符 16"/>
          <p:cNvSpPr>
            <a:spLocks noGrp="true"/>
          </p:cNvSpPr>
          <p:nvPr>
            <p:ph type="ftr" sz="quarter" idx="11"/>
          </p:nvPr>
        </p:nvSpPr>
        <p:spPr/>
        <p:txBody>
          <a:bodyPr/>
          <a:lstStyle/>
          <a:p>
            <a:pPr/>
            <a:endParaRPr lang="zh-CN" altLang="en-US" dirty="false"/>
          </a:p>
        </p:txBody>
      </p:sp>
      <p:sp>
        <p:nvSpPr>
          <p:cNvPr id="6" name="灯片编号占位符 17"/>
          <p:cNvSpPr>
            <a:spLocks noGrp="true"/>
          </p:cNvSpPr>
          <p:nvPr>
            <p:ph type="sldNum" sz="quarter" idx="12"/>
          </p:nvPr>
        </p:nvSpPr>
        <p:spPr/>
        <p:txBody>
          <a:bodyPr/>
          <a:lstStyle/>
          <a:p>
            <a:pPr/>
            <a:fld id="{49AE70B2-8BF9-45C0-BB95-33D1B9D3A854}" type="slidenum">
              <a:rPr/>
              <a:t/>
            </a:fld>
            <a:endParaRPr lang="zh-CN" altLang="en-US" dirty="false"/>
          </a:p>
        </p:txBody>
      </p:sp>
    </p:spTree>
  </p:cSld>
  <p:clrMapOvr>
    <a:masterClrMapping/>
  </p:clrMapOvr>
</p:sldLayout>
</file>

<file path=ppt/slideLayouts/slideLayout10.xml><?xml version="1.0" encoding="utf-8"?>
<p:sldLayout xmlns:a="http://schemas.openxmlformats.org/drawingml/2006/main" xmlns:p="http://schemas.openxmlformats.org/presentationml/2006/main">
  <p:cSld name="内容">
    <p:spTree>
      <p:nvGrpSpPr>
        <p:cNvPr id="63" name=""/>
        <p:cNvGrpSpPr/>
        <p:nvPr/>
      </p:nvGrpSpPr>
      <p:grpSpPr>
        <a:xfrm>
          <a:off x="0" y="0"/>
          <a:ext cx="0" cy="0"/>
          <a:chOff x="0" y="0"/>
          <a:chExt cx="0" cy="0"/>
        </a:xfrm>
      </p:grpSpPr>
      <p:sp>
        <p:nvSpPr>
          <p:cNvPr id="64" name="日期占位符 2"/>
          <p:cNvSpPr>
            <a:spLocks noGrp="true"/>
          </p:cNvSpPr>
          <p:nvPr>
            <p:ph type="dt" sz="half" idx="10"/>
          </p:nvPr>
        </p:nvSpPr>
        <p:spPr/>
        <p:txBody>
          <a:bodyPr/>
          <a:lstStyle/>
          <a:p>
            <a:pPr/>
            <a:fld id="{760FBDFE-C587-4B4C-A407-44438C67B59E}" type="datetimeFigureOut">
              <a:rPr/>
              <a:t/>
            </a:fld>
            <a:endParaRPr lang="zh-CN" altLang="en-US"/>
          </a:p>
        </p:txBody>
      </p:sp>
      <p:sp>
        <p:nvSpPr>
          <p:cNvPr id="65" name="页脚占位符 3"/>
          <p:cNvSpPr>
            <a:spLocks noGrp="true"/>
          </p:cNvSpPr>
          <p:nvPr>
            <p:ph type="ftr" sz="quarter" idx="11"/>
          </p:nvPr>
        </p:nvSpPr>
        <p:spPr/>
        <p:txBody>
          <a:bodyPr/>
          <a:lstStyle/>
          <a:p>
            <a:pPr/>
            <a:endParaRPr lang="zh-CN" altLang="en-US"/>
          </a:p>
        </p:txBody>
      </p:sp>
      <p:sp>
        <p:nvSpPr>
          <p:cNvPr id="66" name="灯片编号占位符 4"/>
          <p:cNvSpPr>
            <a:spLocks noGrp="true"/>
          </p:cNvSpPr>
          <p:nvPr>
            <p:ph type="sldNum" sz="quarter" idx="12"/>
          </p:nvPr>
        </p:nvSpPr>
        <p:spPr/>
        <p:txBody>
          <a:bodyPr/>
          <a:lstStyle/>
          <a:p>
            <a:pPr/>
            <a:fld id="{49AE70B2-8BF9-45C0-BB95-33D1B9D3A854}" type="slidenum">
              <a:rPr/>
              <a:t/>
            </a:fld>
            <a:endParaRPr lang="zh-CN" altLang="en-US"/>
          </a:p>
        </p:txBody>
      </p:sp>
      <p:sp>
        <p:nvSpPr>
          <p:cNvPr id="67" name="内容占位符 6"/>
          <p:cNvSpPr>
            <a:spLocks noGrp="true"/>
          </p:cNvSpPr>
          <p:nvPr>
            <p:ph sz="quarter" idx="13"/>
          </p:nvPr>
        </p:nvSpPr>
        <p:spPr>
          <a:xfrm>
            <a:off x="608400" y="774000"/>
            <a:ext cx="10972800" cy="5482800"/>
          </a:xfrm>
        </p:spPr>
        <p:txBody>
          <a:bodyPr/>
          <a:lstStyle/>
          <a:p>
            <a:pPr lvl="0"/>
            <a:r>
              <a:rPr lang="zh-CN" altLang="en-US" dirty="false"/>
              <a:t>单击此处编辑母版文本样式</a:t>
            </a:r>
            <a:endParaRPr lang="zh-CN" altLang="en-US" dirty="false"/>
          </a:p>
          <a:p>
            <a:pPr lvl="1"/>
            <a:r>
              <a:rPr lang="zh-CN" altLang="en-US" dirty="false"/>
              <a:t>第二级</a:t>
            </a:r>
            <a:endParaRPr lang="zh-CN" altLang="en-US" dirty="false"/>
          </a:p>
          <a:p>
            <a:pPr lvl="2"/>
            <a:r>
              <a:rPr lang="zh-CN" altLang="en-US" dirty="false"/>
              <a:t>第三级</a:t>
            </a:r>
            <a:endParaRPr lang="zh-CN" altLang="en-US" dirty="false"/>
          </a:p>
          <a:p>
            <a:pPr lvl="3"/>
            <a:r>
              <a:rPr lang="zh-CN" altLang="en-US" dirty="false"/>
              <a:t>第四级</a:t>
            </a:r>
            <a:endParaRPr lang="zh-CN" altLang="en-US" dirty="false"/>
          </a:p>
          <a:p>
            <a:pPr lvl="4"/>
            <a:r>
              <a:rPr lang="zh-CN" altLang="en-US" dirty="false"/>
              <a:t>第五级</a:t>
            </a:r>
            <a:endParaRPr lang="zh-CN" altLang="en-US" dirty="false"/>
          </a:p>
        </p:txBody>
      </p:sp>
    </p:spTree>
  </p:cSld>
  <p:clrMapOvr>
    <a:masterClrMapping/>
  </p:clrMapOvr>
</p:sldLayout>
</file>

<file path=ppt/slideLayouts/slideLayout11.xml><?xml version="1.0" encoding="utf-8"?>
<p:sldLayout xmlns:a="http://schemas.openxmlformats.org/drawingml/2006/main" xmlns:p="http://schemas.openxmlformats.org/presentationml/2006/main">
  <p:cSld name="末尾幻灯片">
    <p:spTree>
      <p:nvGrpSpPr>
        <p:cNvPr id="13" name=""/>
        <p:cNvGrpSpPr/>
        <p:nvPr/>
      </p:nvGrpSpPr>
      <p:grpSpPr>
        <a:xfrm>
          <a:off x="0" y="0"/>
          <a:ext cx="0" cy="0"/>
          <a:chOff x="0" y="0"/>
          <a:chExt cx="0" cy="0"/>
        </a:xfrm>
      </p:grpSpPr>
      <p:sp>
        <p:nvSpPr>
          <p:cNvPr id="14" name="日期占位符 2"/>
          <p:cNvSpPr>
            <a:spLocks noGrp="true"/>
          </p:cNvSpPr>
          <p:nvPr>
            <p:ph type="dt" sz="half" idx="10"/>
          </p:nvPr>
        </p:nvSpPr>
        <p:spPr/>
        <p:txBody>
          <a:bodyPr/>
          <a:lstStyle/>
          <a:p>
            <a:pPr/>
            <a:fld id="{760FBDFE-C587-4B4C-A407-44438C67B59E}" type="datetimeFigureOut">
              <a:rPr/>
              <a:t/>
            </a:fld>
            <a:endParaRPr lang="zh-CN" altLang="en-US"/>
          </a:p>
        </p:txBody>
      </p:sp>
      <p:sp>
        <p:nvSpPr>
          <p:cNvPr id="15" name="页脚占位符 3"/>
          <p:cNvSpPr>
            <a:spLocks noGrp="true"/>
          </p:cNvSpPr>
          <p:nvPr>
            <p:ph type="ftr" sz="quarter" idx="11"/>
          </p:nvPr>
        </p:nvSpPr>
        <p:spPr/>
        <p:txBody>
          <a:bodyPr/>
          <a:lstStyle/>
          <a:p>
            <a:pPr/>
            <a:endParaRPr lang="zh-CN" altLang="en-US"/>
          </a:p>
        </p:txBody>
      </p:sp>
      <p:sp>
        <p:nvSpPr>
          <p:cNvPr id="16" name="灯片编号占位符 4"/>
          <p:cNvSpPr>
            <a:spLocks noGrp="true"/>
          </p:cNvSpPr>
          <p:nvPr>
            <p:ph type="sldNum" sz="quarter" idx="12"/>
          </p:nvPr>
        </p:nvSpPr>
        <p:spPr/>
        <p:txBody>
          <a:bodyPr/>
          <a:lstStyle/>
          <a:p>
            <a:pPr/>
            <a:fld id="{49AE70B2-8BF9-45C0-BB95-33D1B9D3A854}" type="slidenum">
              <a:rPr/>
              <a:t/>
            </a:fld>
            <a:endParaRPr lang="zh-CN" altLang="en-US"/>
          </a:p>
        </p:txBody>
      </p:sp>
      <p:sp>
        <p:nvSpPr>
          <p:cNvPr id="17" name="标题 1"/>
          <p:cNvSpPr>
            <a:spLocks noGrp="true"/>
          </p:cNvSpPr>
          <p:nvPr>
            <p:ph type="title" hasCustomPrompt="true"/>
          </p:nvPr>
        </p:nvSpPr>
        <p:spPr>
          <a:xfrm>
            <a:off x="1198800" y="2484000"/>
            <a:ext cx="9799200" cy="1018800"/>
          </a:xfrm>
        </p:spPr>
        <p:txBody>
          <a:bodyPr vert="horz" lIns="90000" tIns="46800" rIns="90000" bIns="46800" rtlCol="false" anchor="t" anchorCtr="false">
            <a:normAutofit/>
          </a:bodyPr>
          <a:lstStyle>
            <a:lvl1pPr algn="ctr">
              <a:defRPr sz="6000"/>
            </a:lvl1pPr>
          </a:lstStyle>
          <a:p>
            <a:pPr lvl="0"/>
            <a:r>
              <a:rPr>
                <a:sym typeface="+mn-ea"/>
              </a:rPr>
              <a:t>单击此处编辑标题</a:t>
            </a:r>
            <a:endParaRPr>
              <a:sym typeface="+mn-ea"/>
            </a:endParaRPr>
          </a:p>
        </p:txBody>
      </p:sp>
      <p:sp>
        <p:nvSpPr>
          <p:cNvPr id="18" name="文本占位符 6"/>
          <p:cNvSpPr>
            <a:spLocks noGrp="true"/>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false"/>
              <a:t>单击此处编辑母版文本样式</a:t>
            </a:r>
            <a:endParaRPr lang="zh-CN" altLang="en-US" dirty="false"/>
          </a:p>
        </p:txBody>
      </p:sp>
    </p:spTree>
  </p:cSld>
  <p:clrMapOvr>
    <a:masterClrMapping/>
  </p:clrMapOvr>
</p:sldLayout>
</file>

<file path=ppt/slideLayouts/slideLayout2.xml><?xml version="1.0" encoding="utf-8"?>
<p:sldLayout xmlns:a="http://schemas.openxmlformats.org/drawingml/2006/main" xmlns:p="http://schemas.openxmlformats.org/presentationml/2006/main" type="obj">
  <p:cSld name="标题和内容">
    <p:spTree>
      <p:nvGrpSpPr>
        <p:cNvPr id="7" name=""/>
        <p:cNvGrpSpPr/>
        <p:nvPr/>
      </p:nvGrpSpPr>
      <p:grpSpPr>
        <a:xfrm>
          <a:off x="0" y="0"/>
          <a:ext cx="0" cy="0"/>
          <a:chOff x="0" y="0"/>
          <a:chExt cx="0" cy="0"/>
        </a:xfrm>
      </p:grpSpPr>
      <p:sp>
        <p:nvSpPr>
          <p:cNvPr id="8" name="标题 1"/>
          <p:cNvSpPr>
            <a:spLocks noGrp="true"/>
          </p:cNvSpPr>
          <p:nvPr>
            <p:ph type="title"/>
          </p:nvPr>
        </p:nvSpPr>
        <p:spPr>
          <a:xfrm>
            <a:off x="608400" y="608400"/>
            <a:ext cx="10969200" cy="705600"/>
          </a:xfrm>
        </p:spPr>
        <p:txBody>
          <a:bodyPr vert="horz" lIns="90000" tIns="46800" rIns="90000" bIns="46800" rtlCol="false" anchor="ctr" anchorCtr="false">
            <a:normAutofit/>
          </a:bodyPr>
          <a:lstStyle/>
          <a:p>
            <a:pPr lvl="0"/>
            <a:r>
              <a:rPr dirty="false">
                <a:sym typeface="+mn-ea"/>
              </a:rPr>
              <a:t>单击此处编辑母版标题样式</a:t>
            </a:r>
            <a:endParaRPr dirty="false">
              <a:sym typeface="+mn-ea"/>
            </a:endParaRPr>
          </a:p>
        </p:txBody>
      </p:sp>
      <p:sp>
        <p:nvSpPr>
          <p:cNvPr id="9" name="内容占位符 2"/>
          <p:cNvSpPr>
            <a:spLocks noGrp="true"/>
          </p:cNvSpPr>
          <p:nvPr>
            <p:ph idx="1"/>
          </p:nvPr>
        </p:nvSpPr>
        <p:spPr>
          <a:xfrm>
            <a:off x="608400" y="1490400"/>
            <a:ext cx="10969200" cy="4759200"/>
          </a:xfrm>
        </p:spPr>
        <p:txBody>
          <a:bodyPr vert="horz" lIns="90000" tIns="46800" rIns="90000" bIns="46800" rtlCol="false">
            <a:normAutofit/>
          </a:bodyPr>
          <a:lstStyle/>
          <a:p>
            <a:pPr lvl="0"/>
            <a:r>
              <a:rPr dirty="false">
                <a:sym typeface="+mn-ea"/>
              </a:rPr>
              <a:t>单击此处编辑母版文本样式</a:t>
            </a:r>
            <a:endParaRPr dirty="false">
              <a:sym typeface="+mn-ea"/>
            </a:endParaRPr>
          </a:p>
          <a:p>
            <a:pPr lvl="1"/>
            <a:r>
              <a:rPr dirty="false">
                <a:sym typeface="+mn-ea"/>
              </a:rPr>
              <a:t>第二级</a:t>
            </a:r>
            <a:endParaRPr dirty="false">
              <a:sym typeface="+mn-ea"/>
            </a:endParaRPr>
          </a:p>
          <a:p>
            <a:pPr lvl="2"/>
            <a:r>
              <a:rPr dirty="false">
                <a:sym typeface="+mn-ea"/>
              </a:rPr>
              <a:t>第三级</a:t>
            </a:r>
            <a:endParaRPr dirty="false">
              <a:sym typeface="+mn-ea"/>
            </a:endParaRPr>
          </a:p>
          <a:p>
            <a:pPr lvl="3"/>
            <a:r>
              <a:rPr dirty="false">
                <a:sym typeface="+mn-ea"/>
              </a:rPr>
              <a:t>第四级</a:t>
            </a:r>
            <a:endParaRPr dirty="false">
              <a:sym typeface="+mn-ea"/>
            </a:endParaRPr>
          </a:p>
          <a:p>
            <a:pPr lvl="4"/>
            <a:r>
              <a:rPr dirty="false">
                <a:sym typeface="+mn-ea"/>
              </a:rPr>
              <a:t>第五级</a:t>
            </a:r>
            <a:endParaRPr dirty="false">
              <a:sym typeface="+mn-ea"/>
            </a:endParaRPr>
          </a:p>
        </p:txBody>
      </p:sp>
      <p:sp>
        <p:nvSpPr>
          <p:cNvPr id="10" name="日期占位符 3"/>
          <p:cNvSpPr>
            <a:spLocks noGrp="true"/>
          </p:cNvSpPr>
          <p:nvPr>
            <p:ph type="dt" sz="half" idx="10"/>
          </p:nvPr>
        </p:nvSpPr>
        <p:spPr/>
        <p:txBody>
          <a:bodyPr/>
          <a:lstStyle/>
          <a:p>
            <a:pPr/>
            <a:fld id="{760FBDFE-C587-4B4C-A407-44438C67B59E}" type="datetimeFigureOut">
              <a:rPr/>
              <a:t/>
            </a:fld>
            <a:endParaRPr lang="zh-CN" altLang="en-US"/>
          </a:p>
        </p:txBody>
      </p:sp>
      <p:sp>
        <p:nvSpPr>
          <p:cNvPr id="11" name="页脚占位符 4"/>
          <p:cNvSpPr>
            <a:spLocks noGrp="true"/>
          </p:cNvSpPr>
          <p:nvPr>
            <p:ph type="ftr" sz="quarter" idx="11"/>
          </p:nvPr>
        </p:nvSpPr>
        <p:spPr/>
        <p:txBody>
          <a:bodyPr/>
          <a:lstStyle/>
          <a:p>
            <a:pPr/>
            <a:endParaRPr lang="zh-CN" altLang="en-US"/>
          </a:p>
        </p:txBody>
      </p:sp>
      <p:sp>
        <p:nvSpPr>
          <p:cNvPr id="12" name="灯片编号占位符 5"/>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3.xml><?xml version="1.0" encoding="utf-8"?>
<p:sldLayout xmlns:a="http://schemas.openxmlformats.org/drawingml/2006/main" xmlns:p="http://schemas.openxmlformats.org/presentationml/2006/main" type="secHead">
  <p:cSld name="节标题">
    <p:spTree>
      <p:nvGrpSpPr>
        <p:cNvPr id="19" name=""/>
        <p:cNvGrpSpPr/>
        <p:nvPr/>
      </p:nvGrpSpPr>
      <p:grpSpPr>
        <a:xfrm>
          <a:off x="0" y="0"/>
          <a:ext cx="0" cy="0"/>
          <a:chOff x="0" y="0"/>
          <a:chExt cx="0" cy="0"/>
        </a:xfrm>
      </p:grpSpPr>
      <p:sp>
        <p:nvSpPr>
          <p:cNvPr id="20" name="标题 1"/>
          <p:cNvSpPr>
            <a:spLocks noGrp="true"/>
          </p:cNvSpPr>
          <p:nvPr>
            <p:ph type="title" hasCustomPrompt="true"/>
          </p:nvPr>
        </p:nvSpPr>
        <p:spPr>
          <a:xfrm>
            <a:off x="1990800" y="3848400"/>
            <a:ext cx="7768800" cy="766800"/>
          </a:xfrm>
        </p:spPr>
        <p:txBody>
          <a:bodyPr lIns="90000" tIns="46800" rIns="90000" bIns="46800" anchor="b" anchorCtr="false">
            <a:normAutofit/>
          </a:bodyPr>
          <a:lstStyle>
            <a:lvl1pPr>
              <a:defRPr sz="4400"/>
            </a:lvl1pPr>
          </a:lstStyle>
          <a:p>
            <a:pPr/>
            <a:r>
              <a:rPr lang="zh-CN" altLang="en-US" dirty="false"/>
              <a:t>单击此处编辑标题</a:t>
            </a:r>
            <a:endParaRPr lang="zh-CN" altLang="en-US" dirty="false"/>
          </a:p>
        </p:txBody>
      </p:sp>
      <p:sp>
        <p:nvSpPr>
          <p:cNvPr id="21" name="文本占位符 2"/>
          <p:cNvSpPr>
            <a:spLocks noGrp="true"/>
          </p:cNvSpPr>
          <p:nvPr>
            <p:ph type="body" idx="1" hasCustomPrompt="true"/>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false"/>
              <a:t>单击此处编辑文本</a:t>
            </a:r>
            <a:endParaRPr lang="zh-CN" altLang="en-US" dirty="false"/>
          </a:p>
        </p:txBody>
      </p:sp>
      <p:sp>
        <p:nvSpPr>
          <p:cNvPr id="22" name="日期占位符 3"/>
          <p:cNvSpPr>
            <a:spLocks noGrp="true"/>
          </p:cNvSpPr>
          <p:nvPr>
            <p:ph type="dt" sz="half" idx="10"/>
          </p:nvPr>
        </p:nvSpPr>
        <p:spPr/>
        <p:txBody>
          <a:bodyPr/>
          <a:lstStyle/>
          <a:p>
            <a:pPr/>
            <a:fld id="{760FBDFE-C587-4B4C-A407-44438C67B59E}" type="datetimeFigureOut">
              <a:rPr/>
              <a:t/>
            </a:fld>
            <a:endParaRPr lang="zh-CN" altLang="en-US"/>
          </a:p>
        </p:txBody>
      </p:sp>
      <p:sp>
        <p:nvSpPr>
          <p:cNvPr id="23" name="页脚占位符 4"/>
          <p:cNvSpPr>
            <a:spLocks noGrp="true"/>
          </p:cNvSpPr>
          <p:nvPr>
            <p:ph type="ftr" sz="quarter" idx="11"/>
          </p:nvPr>
        </p:nvSpPr>
        <p:spPr/>
        <p:txBody>
          <a:bodyPr/>
          <a:lstStyle/>
          <a:p>
            <a:pPr/>
            <a:endParaRPr lang="zh-CN" altLang="en-US"/>
          </a:p>
        </p:txBody>
      </p:sp>
      <p:sp>
        <p:nvSpPr>
          <p:cNvPr id="24" name="灯片编号占位符 5"/>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4.xml><?xml version="1.0" encoding="utf-8"?>
<p:sldLayout xmlns:a="http://schemas.openxmlformats.org/drawingml/2006/main" xmlns:p="http://schemas.openxmlformats.org/presentationml/2006/main" type="twoObj">
  <p:cSld name="两栏内容">
    <p:spTree>
      <p:nvGrpSpPr>
        <p:cNvPr id="25" name=""/>
        <p:cNvGrpSpPr/>
        <p:nvPr/>
      </p:nvGrpSpPr>
      <p:grpSpPr>
        <a:xfrm>
          <a:off x="0" y="0"/>
          <a:ext cx="0" cy="0"/>
          <a:chOff x="0" y="0"/>
          <a:chExt cx="0" cy="0"/>
        </a:xfrm>
      </p:grpSpPr>
      <p:sp>
        <p:nvSpPr>
          <p:cNvPr id="26" name="标题 1"/>
          <p:cNvSpPr>
            <a:spLocks noGrp="true"/>
          </p:cNvSpPr>
          <p:nvPr>
            <p:ph type="title"/>
          </p:nvPr>
        </p:nvSpPr>
        <p:spPr>
          <a:xfrm>
            <a:off x="608400" y="608400"/>
            <a:ext cx="10969200" cy="705600"/>
          </a:xfrm>
        </p:spPr>
        <p:txBody>
          <a:bodyPr vert="horz" lIns="90000" tIns="46800" rIns="90000" bIns="46800" rtlCol="false" anchor="ctr" anchorCtr="false">
            <a:normAutofit/>
          </a:bodyPr>
          <a:lstStyle/>
          <a:p>
            <a:pPr lvl="0"/>
            <a:r>
              <a:rPr dirty="false">
                <a:sym typeface="+mn-ea"/>
              </a:rPr>
              <a:t>单击此处编辑母版标题样式</a:t>
            </a:r>
            <a:endParaRPr dirty="false">
              <a:sym typeface="+mn-ea"/>
            </a:endParaRPr>
          </a:p>
        </p:txBody>
      </p:sp>
      <p:sp>
        <p:nvSpPr>
          <p:cNvPr id="27" name="内容占位符 2"/>
          <p:cNvSpPr>
            <a:spLocks noGrp="true"/>
          </p:cNvSpPr>
          <p:nvPr>
            <p:ph sz="half" idx="1"/>
          </p:nvPr>
        </p:nvSpPr>
        <p:spPr>
          <a:xfrm>
            <a:off x="608400" y="1501200"/>
            <a:ext cx="5176800" cy="4748400"/>
          </a:xfrm>
        </p:spPr>
        <p:txBody>
          <a:bodyPr vert="horz" lIns="90000" tIns="46800" rIns="90000" bIns="46800" rtlCol="false">
            <a:normAutofit/>
          </a:bodyPr>
          <a:lstStyle/>
          <a:p>
            <a:pPr lvl="0"/>
            <a:r>
              <a:rPr dirty="false">
                <a:sym typeface="+mn-ea"/>
              </a:rPr>
              <a:t>单击此处编辑母版文本样式</a:t>
            </a:r>
            <a:endParaRPr dirty="false">
              <a:sym typeface="+mn-ea"/>
            </a:endParaRPr>
          </a:p>
          <a:p>
            <a:pPr lvl="1"/>
            <a:r>
              <a:rPr dirty="false">
                <a:sym typeface="+mn-ea"/>
              </a:rPr>
              <a:t>第二级</a:t>
            </a:r>
            <a:endParaRPr dirty="false">
              <a:sym typeface="+mn-ea"/>
            </a:endParaRPr>
          </a:p>
          <a:p>
            <a:pPr lvl="2"/>
            <a:r>
              <a:rPr dirty="false">
                <a:sym typeface="+mn-ea"/>
              </a:rPr>
              <a:t>第三级</a:t>
            </a:r>
            <a:endParaRPr dirty="false">
              <a:sym typeface="+mn-ea"/>
            </a:endParaRPr>
          </a:p>
          <a:p>
            <a:pPr lvl="3"/>
            <a:r>
              <a:rPr dirty="false">
                <a:sym typeface="+mn-ea"/>
              </a:rPr>
              <a:t>第四级</a:t>
            </a:r>
            <a:endParaRPr dirty="false">
              <a:sym typeface="+mn-ea"/>
            </a:endParaRPr>
          </a:p>
          <a:p>
            <a:pPr lvl="4"/>
            <a:r>
              <a:rPr dirty="false">
                <a:sym typeface="+mn-ea"/>
              </a:rPr>
              <a:t>第五级</a:t>
            </a:r>
            <a:endParaRPr dirty="false">
              <a:sym typeface="+mn-ea"/>
            </a:endParaRPr>
          </a:p>
        </p:txBody>
      </p:sp>
      <p:sp>
        <p:nvSpPr>
          <p:cNvPr id="28" name="内容占位符 3"/>
          <p:cNvSpPr>
            <a:spLocks noGrp="true"/>
          </p:cNvSpPr>
          <p:nvPr>
            <p:ph sz="half" idx="2"/>
          </p:nvPr>
        </p:nvSpPr>
        <p:spPr>
          <a:xfrm>
            <a:off x="6411600" y="1501200"/>
            <a:ext cx="5176800" cy="4748400"/>
          </a:xfrm>
        </p:spPr>
        <p:txBody>
          <a:bodyPr lIns="90000" tIns="46800" rIns="90000" bIns="46800">
            <a:normAutofit/>
          </a:bodyPr>
          <a:lstStyle/>
          <a:p>
            <a:pPr lvl="0"/>
            <a:r>
              <a:rPr lang="zh-CN" altLang="en-US" dirty="false"/>
              <a:t>单击此处编辑母版文本样式</a:t>
            </a:r>
            <a:endParaRPr lang="zh-CN" altLang="en-US" dirty="false"/>
          </a:p>
          <a:p>
            <a:pPr lvl="1"/>
            <a:r>
              <a:rPr lang="zh-CN" altLang="en-US" dirty="false"/>
              <a:t>第二级</a:t>
            </a:r>
            <a:endParaRPr lang="zh-CN" altLang="en-US" dirty="false"/>
          </a:p>
          <a:p>
            <a:pPr lvl="2"/>
            <a:r>
              <a:rPr lang="zh-CN" altLang="en-US" dirty="false"/>
              <a:t>第三级</a:t>
            </a:r>
            <a:endParaRPr lang="zh-CN" altLang="en-US" dirty="false"/>
          </a:p>
          <a:p>
            <a:pPr lvl="3"/>
            <a:r>
              <a:rPr lang="zh-CN" altLang="en-US" dirty="false"/>
              <a:t>第四级</a:t>
            </a:r>
            <a:endParaRPr lang="zh-CN" altLang="en-US" dirty="false"/>
          </a:p>
          <a:p>
            <a:pPr lvl="4"/>
            <a:r>
              <a:rPr lang="zh-CN" altLang="en-US" dirty="false"/>
              <a:t>第五级</a:t>
            </a:r>
            <a:endParaRPr lang="zh-CN" altLang="en-US" dirty="false"/>
          </a:p>
        </p:txBody>
      </p:sp>
      <p:sp>
        <p:nvSpPr>
          <p:cNvPr id="29" name="日期占位符 4"/>
          <p:cNvSpPr>
            <a:spLocks noGrp="true"/>
          </p:cNvSpPr>
          <p:nvPr>
            <p:ph type="dt" sz="half" idx="10"/>
          </p:nvPr>
        </p:nvSpPr>
        <p:spPr/>
        <p:txBody>
          <a:bodyPr/>
          <a:lstStyle/>
          <a:p>
            <a:pPr/>
            <a:fld id="{760FBDFE-C587-4B4C-A407-44438C67B59E}" type="datetimeFigureOut">
              <a:rPr/>
              <a:t/>
            </a:fld>
            <a:endParaRPr lang="zh-CN" altLang="en-US"/>
          </a:p>
        </p:txBody>
      </p:sp>
      <p:sp>
        <p:nvSpPr>
          <p:cNvPr id="30" name="页脚占位符 5"/>
          <p:cNvSpPr>
            <a:spLocks noGrp="true"/>
          </p:cNvSpPr>
          <p:nvPr>
            <p:ph type="ftr" sz="quarter" idx="11"/>
          </p:nvPr>
        </p:nvSpPr>
        <p:spPr/>
        <p:txBody>
          <a:bodyPr/>
          <a:lstStyle/>
          <a:p>
            <a:pPr/>
            <a:endParaRPr lang="zh-CN" altLang="en-US"/>
          </a:p>
        </p:txBody>
      </p:sp>
      <p:sp>
        <p:nvSpPr>
          <p:cNvPr id="31" name="灯片编号占位符 6"/>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5.xml><?xml version="1.0" encoding="utf-8"?>
<p:sldLayout xmlns:a="http://schemas.openxmlformats.org/drawingml/2006/main" xmlns:p="http://schemas.openxmlformats.org/presentationml/2006/main" type="twoTxTwoObj">
  <p:cSld name="比较">
    <p:spTree>
      <p:nvGrpSpPr>
        <p:cNvPr id="32" name=""/>
        <p:cNvGrpSpPr/>
        <p:nvPr/>
      </p:nvGrpSpPr>
      <p:grpSpPr>
        <a:xfrm>
          <a:off x="0" y="0"/>
          <a:ext cx="0" cy="0"/>
          <a:chOff x="0" y="0"/>
          <a:chExt cx="0" cy="0"/>
        </a:xfrm>
      </p:grpSpPr>
      <p:sp>
        <p:nvSpPr>
          <p:cNvPr id="33" name="标题 1"/>
          <p:cNvSpPr>
            <a:spLocks noGrp="true"/>
          </p:cNvSpPr>
          <p:nvPr>
            <p:ph type="title"/>
          </p:nvPr>
        </p:nvSpPr>
        <p:spPr>
          <a:xfrm>
            <a:off x="608400" y="608400"/>
            <a:ext cx="10969200" cy="705600"/>
          </a:xfrm>
        </p:spPr>
        <p:txBody>
          <a:bodyPr vert="horz" lIns="90000" tIns="46800" rIns="90000" bIns="46800" rtlCol="false" anchor="ctr" anchorCtr="false">
            <a:normAutofit/>
          </a:bodyPr>
          <a:lstStyle/>
          <a:p>
            <a:pPr lvl="0"/>
            <a:r>
              <a:rPr dirty="false">
                <a:sym typeface="+mn-ea"/>
              </a:rPr>
              <a:t>单击此处编辑母版标题样式</a:t>
            </a:r>
            <a:endParaRPr dirty="false">
              <a:sym typeface="+mn-ea"/>
            </a:endParaRPr>
          </a:p>
        </p:txBody>
      </p:sp>
      <p:sp>
        <p:nvSpPr>
          <p:cNvPr id="34" name="文本占位符 2"/>
          <p:cNvSpPr>
            <a:spLocks noGrp="true"/>
          </p:cNvSpPr>
          <p:nvPr>
            <p:ph type="body" idx="1" hasCustomPrompt="true"/>
          </p:nvPr>
        </p:nvSpPr>
        <p:spPr>
          <a:xfrm>
            <a:off x="608400" y="1429200"/>
            <a:ext cx="5342400" cy="381600"/>
          </a:xfrm>
        </p:spPr>
        <p:txBody>
          <a:bodyPr lIns="101600" tIns="38100" rIns="76200" bIns="38100" anchor="t" anchorCtr="false">
            <a:normAutofit/>
          </a:bodyPr>
          <a:lstStyle>
            <a:lvl1pPr marL="0" indent="0">
              <a:lnSpc>
                <a:spcPct val="100000"/>
              </a:lnSpc>
              <a:buNone/>
              <a:defRPr sz="2000" b="true" spc="200">
                <a:solidFill>
                  <a:schemeClr val="tx1">
                    <a:lumMod val="75000"/>
                    <a:lumOff val="25000"/>
                  </a:schemeClr>
                </a:solidFill>
              </a:defRPr>
            </a:lvl1pPr>
            <a:lvl2pPr marL="457200" indent="0">
              <a:buNone/>
              <a:defRPr sz="2000" b="true"/>
            </a:lvl2pPr>
            <a:lvl3pPr marL="914400" indent="0">
              <a:buNone/>
              <a:defRPr sz="1800" b="true"/>
            </a:lvl3pPr>
            <a:lvl4pPr marL="1371600" indent="0">
              <a:buNone/>
              <a:defRPr sz="1600" b="true"/>
            </a:lvl4pPr>
            <a:lvl5pPr marL="1828800" indent="0">
              <a:buNone/>
              <a:defRPr sz="1600" b="true"/>
            </a:lvl5pPr>
            <a:lvl6pPr marL="2286000" indent="0">
              <a:buNone/>
              <a:defRPr sz="1600" b="true"/>
            </a:lvl6pPr>
            <a:lvl7pPr marL="2743200" indent="0">
              <a:buNone/>
              <a:defRPr sz="1600" b="true"/>
            </a:lvl7pPr>
            <a:lvl8pPr marL="3200400" indent="0">
              <a:buNone/>
              <a:defRPr sz="1600" b="true"/>
            </a:lvl8pPr>
            <a:lvl9pPr marL="3657600" indent="0">
              <a:buNone/>
              <a:defRPr sz="1600" b="true"/>
            </a:lvl9pPr>
          </a:lstStyle>
          <a:p>
            <a:pPr lvl="0"/>
            <a:r>
              <a:rPr lang="zh-CN" altLang="en-US" dirty="false"/>
              <a:t>单击此处编辑文本</a:t>
            </a:r>
            <a:endParaRPr lang="zh-CN" altLang="en-US" dirty="false"/>
          </a:p>
        </p:txBody>
      </p:sp>
      <p:sp>
        <p:nvSpPr>
          <p:cNvPr id="35" name="内容占位符 3"/>
          <p:cNvSpPr>
            <a:spLocks noGrp="true"/>
          </p:cNvSpPr>
          <p:nvPr>
            <p:ph sz="half" idx="2"/>
          </p:nvPr>
        </p:nvSpPr>
        <p:spPr>
          <a:xfrm>
            <a:off x="608400" y="1854000"/>
            <a:ext cx="5342400" cy="4395600"/>
          </a:xfrm>
        </p:spPr>
        <p:txBody>
          <a:bodyPr vert="horz" lIns="101600" tIns="0" rIns="82550" bIns="0" rtlCol="false">
            <a:normAutofit/>
          </a:bodyPr>
          <a:lstStyle/>
          <a:p>
            <a:pPr lvl="0"/>
            <a:r>
              <a:rPr dirty="false">
                <a:sym typeface="+mn-ea"/>
              </a:rPr>
              <a:t>单击此处编辑母版文本样式</a:t>
            </a:r>
            <a:endParaRPr dirty="false">
              <a:sym typeface="+mn-ea"/>
            </a:endParaRPr>
          </a:p>
          <a:p>
            <a:pPr lvl="1"/>
            <a:r>
              <a:rPr dirty="false">
                <a:sym typeface="+mn-ea"/>
              </a:rPr>
              <a:t>第二级</a:t>
            </a:r>
            <a:endParaRPr dirty="false">
              <a:sym typeface="+mn-ea"/>
            </a:endParaRPr>
          </a:p>
          <a:p>
            <a:pPr lvl="2"/>
            <a:r>
              <a:rPr dirty="false">
                <a:sym typeface="+mn-ea"/>
              </a:rPr>
              <a:t>第三级</a:t>
            </a:r>
            <a:endParaRPr dirty="false">
              <a:sym typeface="+mn-ea"/>
            </a:endParaRPr>
          </a:p>
          <a:p>
            <a:pPr lvl="3"/>
            <a:r>
              <a:rPr dirty="false">
                <a:sym typeface="+mn-ea"/>
              </a:rPr>
              <a:t>第四级</a:t>
            </a:r>
            <a:endParaRPr dirty="false">
              <a:sym typeface="+mn-ea"/>
            </a:endParaRPr>
          </a:p>
          <a:p>
            <a:pPr lvl="4"/>
            <a:r>
              <a:rPr dirty="false">
                <a:sym typeface="+mn-ea"/>
              </a:rPr>
              <a:t>第五级</a:t>
            </a:r>
            <a:endParaRPr dirty="false">
              <a:sym typeface="+mn-ea"/>
            </a:endParaRPr>
          </a:p>
        </p:txBody>
      </p:sp>
      <p:sp>
        <p:nvSpPr>
          <p:cNvPr id="36" name="文本占位符 4"/>
          <p:cNvSpPr>
            <a:spLocks noGrp="true"/>
          </p:cNvSpPr>
          <p:nvPr>
            <p:ph type="body" sz="quarter" idx="3" hasCustomPrompt="true"/>
          </p:nvPr>
        </p:nvSpPr>
        <p:spPr>
          <a:xfrm>
            <a:off x="6235750" y="1421729"/>
            <a:ext cx="5342400" cy="381600"/>
          </a:xfrm>
        </p:spPr>
        <p:txBody>
          <a:bodyPr vert="horz" lIns="101600" tIns="38100" rIns="76200" bIns="38100" rtlCol="false" anchor="t" anchorCtr="false">
            <a:normAutofit/>
          </a:bodyPr>
          <a:lstStyle>
            <a:lvl1pPr marL="0" indent="0">
              <a:lnSpc>
                <a:spcPct val="100000"/>
              </a:lnSpc>
              <a:buNone/>
              <a:defRPr sz="2000" b="true" spc="200">
                <a:solidFill>
                  <a:schemeClr val="tx1">
                    <a:lumMod val="75000"/>
                    <a:lumOff val="25000"/>
                  </a:schemeClr>
                </a:solidFill>
              </a:defRPr>
            </a:lvl1pPr>
            <a:lvl2pPr marL="457200" indent="0">
              <a:buNone/>
              <a:defRPr sz="2000" b="true"/>
            </a:lvl2pPr>
            <a:lvl3pPr marL="914400" indent="0">
              <a:buNone/>
              <a:defRPr sz="1800" b="true"/>
            </a:lvl3pPr>
            <a:lvl4pPr marL="1371600" indent="0">
              <a:buNone/>
              <a:defRPr sz="1600" b="true"/>
            </a:lvl4pPr>
            <a:lvl5pPr marL="1828800" indent="0">
              <a:buNone/>
              <a:defRPr sz="1600" b="true"/>
            </a:lvl5pPr>
            <a:lvl6pPr marL="2286000" indent="0">
              <a:buNone/>
              <a:defRPr sz="1600" b="true"/>
            </a:lvl6pPr>
            <a:lvl7pPr marL="2743200" indent="0">
              <a:buNone/>
              <a:defRPr sz="1600" b="true"/>
            </a:lvl7pPr>
            <a:lvl8pPr marL="3200400" indent="0">
              <a:buNone/>
              <a:defRPr sz="1600" b="true"/>
            </a:lvl8pPr>
            <a:lvl9pPr marL="3657600" indent="0">
              <a:buNone/>
              <a:defRPr sz="1600" b="true"/>
            </a:lvl9pPr>
          </a:lstStyle>
          <a:p>
            <a:pPr lvl="0"/>
            <a:r>
              <a:rPr>
                <a:sym typeface="+mn-ea"/>
              </a:rPr>
              <a:t>单击此处编辑文本</a:t>
            </a:r>
            <a:endParaRPr>
              <a:sym typeface="+mn-ea"/>
            </a:endParaRPr>
          </a:p>
        </p:txBody>
      </p:sp>
      <p:sp>
        <p:nvSpPr>
          <p:cNvPr id="37" name="内容占位符 5"/>
          <p:cNvSpPr>
            <a:spLocks noGrp="true"/>
          </p:cNvSpPr>
          <p:nvPr>
            <p:ph sz="quarter" idx="4"/>
          </p:nvPr>
        </p:nvSpPr>
        <p:spPr>
          <a:xfrm>
            <a:off x="6235750" y="1854000"/>
            <a:ext cx="5342400" cy="4395600"/>
          </a:xfrm>
        </p:spPr>
        <p:txBody>
          <a:bodyPr vert="horz" lIns="101600" tIns="0" rIns="82550" bIns="0" rtlCol="false">
            <a:normAutofit/>
          </a:bodyPr>
          <a:lstStyle/>
          <a:p>
            <a:pPr lvl="0"/>
            <a:r>
              <a:rPr dirty="false">
                <a:sym typeface="+mn-ea"/>
              </a:rPr>
              <a:t>单击此处编辑母版文本样式</a:t>
            </a:r>
            <a:endParaRPr dirty="false">
              <a:sym typeface="+mn-ea"/>
            </a:endParaRPr>
          </a:p>
          <a:p>
            <a:pPr lvl="1"/>
            <a:r>
              <a:rPr dirty="false">
                <a:sym typeface="+mn-ea"/>
              </a:rPr>
              <a:t>第二级</a:t>
            </a:r>
            <a:endParaRPr dirty="false">
              <a:sym typeface="+mn-ea"/>
            </a:endParaRPr>
          </a:p>
          <a:p>
            <a:pPr lvl="2"/>
            <a:r>
              <a:rPr dirty="false">
                <a:sym typeface="+mn-ea"/>
              </a:rPr>
              <a:t>第三级</a:t>
            </a:r>
            <a:endParaRPr dirty="false">
              <a:sym typeface="+mn-ea"/>
            </a:endParaRPr>
          </a:p>
          <a:p>
            <a:pPr lvl="3"/>
            <a:r>
              <a:rPr dirty="false">
                <a:sym typeface="+mn-ea"/>
              </a:rPr>
              <a:t>第四级</a:t>
            </a:r>
            <a:endParaRPr dirty="false">
              <a:sym typeface="+mn-ea"/>
            </a:endParaRPr>
          </a:p>
          <a:p>
            <a:pPr lvl="4"/>
            <a:r>
              <a:rPr dirty="false">
                <a:sym typeface="+mn-ea"/>
              </a:rPr>
              <a:t>第五级</a:t>
            </a:r>
            <a:endParaRPr dirty="false">
              <a:sym typeface="+mn-ea"/>
            </a:endParaRPr>
          </a:p>
        </p:txBody>
      </p:sp>
      <p:sp>
        <p:nvSpPr>
          <p:cNvPr id="38" name="日期占位符 6"/>
          <p:cNvSpPr>
            <a:spLocks noGrp="true"/>
          </p:cNvSpPr>
          <p:nvPr>
            <p:ph type="dt" sz="half" idx="10"/>
          </p:nvPr>
        </p:nvSpPr>
        <p:spPr/>
        <p:txBody>
          <a:bodyPr/>
          <a:lstStyle/>
          <a:p>
            <a:pPr/>
            <a:fld id="{760FBDFE-C587-4B4C-A407-44438C67B59E}" type="datetimeFigureOut">
              <a:rPr/>
              <a:t/>
            </a:fld>
            <a:endParaRPr lang="zh-CN" altLang="en-US"/>
          </a:p>
        </p:txBody>
      </p:sp>
      <p:sp>
        <p:nvSpPr>
          <p:cNvPr id="39" name="页脚占位符 7"/>
          <p:cNvSpPr>
            <a:spLocks noGrp="true"/>
          </p:cNvSpPr>
          <p:nvPr>
            <p:ph type="ftr" sz="quarter" idx="11"/>
          </p:nvPr>
        </p:nvSpPr>
        <p:spPr/>
        <p:txBody>
          <a:bodyPr/>
          <a:lstStyle/>
          <a:p>
            <a:pPr/>
            <a:endParaRPr lang="zh-CN" altLang="en-US"/>
          </a:p>
        </p:txBody>
      </p:sp>
      <p:sp>
        <p:nvSpPr>
          <p:cNvPr id="40" name="灯片编号占位符 8"/>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6.xml><?xml version="1.0" encoding="utf-8"?>
<p:sldLayout xmlns:a="http://schemas.openxmlformats.org/drawingml/2006/main" xmlns:p="http://schemas.openxmlformats.org/presentationml/2006/main" type="titleOnly">
  <p:cSld name="仅标题">
    <p:spTree>
      <p:nvGrpSpPr>
        <p:cNvPr id="41" name=""/>
        <p:cNvGrpSpPr/>
        <p:nvPr/>
      </p:nvGrpSpPr>
      <p:grpSpPr>
        <a:xfrm>
          <a:off x="0" y="0"/>
          <a:ext cx="0" cy="0"/>
          <a:chOff x="0" y="0"/>
          <a:chExt cx="0" cy="0"/>
        </a:xfrm>
      </p:grpSpPr>
      <p:sp>
        <p:nvSpPr>
          <p:cNvPr id="42" name="标题 1"/>
          <p:cNvSpPr>
            <a:spLocks noGrp="true"/>
          </p:cNvSpPr>
          <p:nvPr>
            <p:ph type="title"/>
          </p:nvPr>
        </p:nvSpPr>
        <p:spPr>
          <a:xfrm>
            <a:off x="608400" y="608400"/>
            <a:ext cx="10969200" cy="705600"/>
          </a:xfrm>
        </p:spPr>
        <p:txBody>
          <a:bodyPr vert="horz" lIns="90000" tIns="46800" rIns="90000" bIns="46800" rtlCol="false" anchor="ctr" anchorCtr="false">
            <a:normAutofit/>
          </a:bodyPr>
          <a:lstStyle/>
          <a:p>
            <a:pPr lvl="0"/>
            <a:r>
              <a:rPr>
                <a:sym typeface="+mn-ea"/>
              </a:rPr>
              <a:t>单击此处编辑母版标题样式</a:t>
            </a:r>
            <a:endParaRPr>
              <a:sym typeface="+mn-ea"/>
            </a:endParaRPr>
          </a:p>
        </p:txBody>
      </p:sp>
      <p:sp>
        <p:nvSpPr>
          <p:cNvPr id="43" name="日期占位符 2"/>
          <p:cNvSpPr>
            <a:spLocks noGrp="true"/>
          </p:cNvSpPr>
          <p:nvPr>
            <p:ph type="dt" sz="half" idx="10"/>
          </p:nvPr>
        </p:nvSpPr>
        <p:spPr/>
        <p:txBody>
          <a:bodyPr/>
          <a:lstStyle/>
          <a:p>
            <a:pPr/>
            <a:fld id="{760FBDFE-C587-4B4C-A407-44438C67B59E}" type="datetimeFigureOut">
              <a:rPr/>
              <a:t/>
            </a:fld>
            <a:endParaRPr lang="zh-CN" altLang="en-US"/>
          </a:p>
        </p:txBody>
      </p:sp>
      <p:sp>
        <p:nvSpPr>
          <p:cNvPr id="44" name="页脚占位符 3"/>
          <p:cNvSpPr>
            <a:spLocks noGrp="true"/>
          </p:cNvSpPr>
          <p:nvPr>
            <p:ph type="ftr" sz="quarter" idx="11"/>
          </p:nvPr>
        </p:nvSpPr>
        <p:spPr/>
        <p:txBody>
          <a:bodyPr/>
          <a:lstStyle/>
          <a:p>
            <a:pPr/>
            <a:endParaRPr lang="zh-CN" altLang="en-US"/>
          </a:p>
        </p:txBody>
      </p:sp>
      <p:sp>
        <p:nvSpPr>
          <p:cNvPr id="45" name="灯片编号占位符 4"/>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7.xml><?xml version="1.0" encoding="utf-8"?>
<p:sldLayout xmlns:a="http://schemas.openxmlformats.org/drawingml/2006/main" xmlns:p="http://schemas.openxmlformats.org/presentationml/2006/main" type="blank">
  <p:cSld name="空白">
    <p:spTree>
      <p:nvGrpSpPr>
        <p:cNvPr id="46" name=""/>
        <p:cNvGrpSpPr/>
        <p:nvPr/>
      </p:nvGrpSpPr>
      <p:grpSpPr>
        <a:xfrm>
          <a:off x="0" y="0"/>
          <a:ext cx="0" cy="0"/>
          <a:chOff x="0" y="0"/>
          <a:chExt cx="0" cy="0"/>
        </a:xfrm>
      </p:grpSpPr>
      <p:sp>
        <p:nvSpPr>
          <p:cNvPr id="47" name="日期占位符 1"/>
          <p:cNvSpPr>
            <a:spLocks noGrp="true"/>
          </p:cNvSpPr>
          <p:nvPr>
            <p:ph type="dt" sz="half" idx="10"/>
          </p:nvPr>
        </p:nvSpPr>
        <p:spPr/>
        <p:txBody>
          <a:bodyPr/>
          <a:lstStyle/>
          <a:p>
            <a:pPr/>
            <a:fld id="{760FBDFE-C587-4B4C-A407-44438C67B59E}" type="datetimeFigureOut">
              <a:rPr/>
              <a:t/>
            </a:fld>
            <a:endParaRPr lang="zh-CN" altLang="en-US"/>
          </a:p>
        </p:txBody>
      </p:sp>
      <p:sp>
        <p:nvSpPr>
          <p:cNvPr id="48" name="页脚占位符 2"/>
          <p:cNvSpPr>
            <a:spLocks noGrp="true"/>
          </p:cNvSpPr>
          <p:nvPr>
            <p:ph type="ftr" sz="quarter" idx="11"/>
          </p:nvPr>
        </p:nvSpPr>
        <p:spPr/>
        <p:txBody>
          <a:bodyPr/>
          <a:lstStyle/>
          <a:p>
            <a:pPr/>
            <a:endParaRPr lang="zh-CN" altLang="en-US"/>
          </a:p>
        </p:txBody>
      </p:sp>
      <p:sp>
        <p:nvSpPr>
          <p:cNvPr id="49" name="灯片编号占位符 3"/>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Layouts/slideLayout8.xml><?xml version="1.0" encoding="utf-8"?>
<p:sldLayout xmlns:a="http://schemas.openxmlformats.org/drawingml/2006/main" xmlns:p="http://schemas.openxmlformats.org/presentationml/2006/main">
  <p:cSld name="图片与标题">
    <p:spTree>
      <p:nvGrpSpPr>
        <p:cNvPr id="50" name=""/>
        <p:cNvGrpSpPr/>
        <p:nvPr/>
      </p:nvGrpSpPr>
      <p:grpSpPr>
        <a:xfrm>
          <a:off x="0" y="0"/>
          <a:ext cx="0" cy="0"/>
          <a:chOff x="0" y="0"/>
          <a:chExt cx="0" cy="0"/>
        </a:xfrm>
      </p:grpSpPr>
      <p:sp>
        <p:nvSpPr>
          <p:cNvPr id="51" name="图片占位符 2"/>
          <p:cNvSpPr>
            <a:spLocks noGrp="true"/>
          </p:cNvSpPr>
          <p:nvPr>
            <p:ph type="pic" idx="1"/>
          </p:nvPr>
        </p:nvSpPr>
        <p:spPr>
          <a:xfrm>
            <a:off x="608400" y="1555200"/>
            <a:ext cx="5233077" cy="4608000"/>
          </a:xfrm>
        </p:spPr>
        <p:txBody>
          <a:bodyPr vert="horz" lIns="90000" tIns="46800" rIns="90000" bIns="46800" rtlCol="false">
            <a:normAutofit/>
          </a:bodyPr>
          <a:lstStyle>
            <a:lvl1pPr>
              <a:buNone/>
              <a:defRPr sz="1600"/>
            </a:lvl1pPr>
          </a:lstStyle>
          <a:p>
            <a:pPr lvl="0"/>
            <a:endParaRPr dirty="false">
              <a:sym typeface="+mn-ea"/>
            </a:endParaRPr>
          </a:p>
        </p:txBody>
      </p:sp>
      <p:sp>
        <p:nvSpPr>
          <p:cNvPr id="52" name="文本占位符 3"/>
          <p:cNvSpPr>
            <a:spLocks noGrp="true"/>
          </p:cNvSpPr>
          <p:nvPr>
            <p:ph type="body" sz="half" idx="2"/>
          </p:nvPr>
        </p:nvSpPr>
        <p:spPr>
          <a:xfrm>
            <a:off x="6350400" y="1555200"/>
            <a:ext cx="5227200" cy="4608000"/>
          </a:xfrm>
        </p:spPr>
        <p:txBody>
          <a:bodyPr vert="horz" lIns="90000" tIns="46800" rIns="90000" bIns="46800" rtlCol="false">
            <a:normAutofit/>
          </a:bodyPr>
          <a:lstStyle>
            <a:lvl1pPr>
              <a:buNone/>
              <a:defRPr sz="1600"/>
            </a:lvl1pPr>
          </a:lstStyle>
          <a:p>
            <a:pPr lvl="0"/>
            <a:r>
              <a:rPr dirty="false">
                <a:sym typeface="+mn-ea"/>
              </a:rPr>
              <a:t>单击此处编辑母版文本样式</a:t>
            </a:r>
            <a:endParaRPr dirty="false">
              <a:sym typeface="+mn-ea"/>
            </a:endParaRPr>
          </a:p>
        </p:txBody>
      </p:sp>
      <p:sp>
        <p:nvSpPr>
          <p:cNvPr id="53" name="日期占位符 4"/>
          <p:cNvSpPr>
            <a:spLocks noGrp="true"/>
          </p:cNvSpPr>
          <p:nvPr>
            <p:ph type="dt" sz="half" idx="10"/>
          </p:nvPr>
        </p:nvSpPr>
        <p:spPr/>
        <p:txBody>
          <a:bodyPr/>
          <a:lstStyle/>
          <a:p>
            <a:pPr/>
            <a:fld id="{9EFD9D74-47D9-4702-A33C-335B63B48DBF}" type="datetimeFigureOut">
              <a:rPr/>
              <a:t/>
            </a:fld>
            <a:endParaRPr lang="zh-CN" altLang="en-US" dirty="false"/>
          </a:p>
        </p:txBody>
      </p:sp>
      <p:sp>
        <p:nvSpPr>
          <p:cNvPr id="54" name="页脚占位符 5"/>
          <p:cNvSpPr>
            <a:spLocks noGrp="true"/>
          </p:cNvSpPr>
          <p:nvPr>
            <p:ph type="ftr" sz="quarter" idx="11"/>
          </p:nvPr>
        </p:nvSpPr>
        <p:spPr/>
        <p:txBody>
          <a:bodyPr/>
          <a:lstStyle/>
          <a:p>
            <a:pPr/>
            <a:endParaRPr lang="zh-CN" altLang="en-US" dirty="false"/>
          </a:p>
        </p:txBody>
      </p:sp>
      <p:sp>
        <p:nvSpPr>
          <p:cNvPr id="55" name="灯片编号占位符 6"/>
          <p:cNvSpPr>
            <a:spLocks noGrp="true"/>
          </p:cNvSpPr>
          <p:nvPr>
            <p:ph type="sldNum" sz="quarter" idx="12"/>
          </p:nvPr>
        </p:nvSpPr>
        <p:spPr/>
        <p:txBody>
          <a:bodyPr/>
          <a:lstStyle/>
          <a:p>
            <a:pPr/>
            <a:fld id="{FABC47A4-756D-490B-A52F-7D9E2C9FC05F}" type="slidenum">
              <a:rPr/>
              <a:t/>
            </a:fld>
            <a:endParaRPr lang="zh-CN" altLang="en-US"/>
          </a:p>
        </p:txBody>
      </p:sp>
      <p:sp>
        <p:nvSpPr>
          <p:cNvPr id="56" name="标题 8"/>
          <p:cNvSpPr>
            <a:spLocks noGrp="true"/>
          </p:cNvSpPr>
          <p:nvPr>
            <p:ph type="title"/>
          </p:nvPr>
        </p:nvSpPr>
        <p:spPr/>
        <p:txBody>
          <a:bodyPr/>
          <a:p>
            <a:pPr/>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p="http://schemas.openxmlformats.org/presentationml/2006/main" type="vertTitleAndTx">
  <p:cSld name="竖排标题与文本">
    <p:spTree>
      <p:nvGrpSpPr>
        <p:cNvPr id="57" name=""/>
        <p:cNvGrpSpPr/>
        <p:nvPr/>
      </p:nvGrpSpPr>
      <p:grpSpPr>
        <a:xfrm>
          <a:off x="0" y="0"/>
          <a:ext cx="0" cy="0"/>
          <a:chOff x="0" y="0"/>
          <a:chExt cx="0" cy="0"/>
        </a:xfrm>
      </p:grpSpPr>
      <p:sp>
        <p:nvSpPr>
          <p:cNvPr id="58" name="竖排标题 1"/>
          <p:cNvSpPr>
            <a:spLocks noGrp="true"/>
          </p:cNvSpPr>
          <p:nvPr>
            <p:ph type="title" orient="vert" hasCustomPrompt="true"/>
          </p:nvPr>
        </p:nvSpPr>
        <p:spPr>
          <a:xfrm>
            <a:off x="10234800" y="914400"/>
            <a:ext cx="1044000" cy="5029200"/>
          </a:xfrm>
        </p:spPr>
        <p:txBody>
          <a:bodyPr vert="eaVert" lIns="90000" tIns="46800" rIns="90000" bIns="46800" rtlCol="false" anchor="ctr" anchorCtr="false">
            <a:normAutofit/>
          </a:bodyPr>
          <a:lstStyle>
            <a:lvl1pPr>
              <a:buNone/>
              <a:defRPr sz="2800"/>
            </a:lvl1pPr>
          </a:lstStyle>
          <a:p>
            <a:pPr lvl="0"/>
            <a:r>
              <a:rPr dirty="false">
                <a:sym typeface="+mn-ea"/>
              </a:rPr>
              <a:t>单击此处编辑标题</a:t>
            </a:r>
            <a:endParaRPr dirty="false">
              <a:sym typeface="+mn-ea"/>
            </a:endParaRPr>
          </a:p>
        </p:txBody>
      </p:sp>
      <p:sp>
        <p:nvSpPr>
          <p:cNvPr id="59" name="竖排文字占位符 2"/>
          <p:cNvSpPr>
            <a:spLocks noGrp="true"/>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false"/>
              <a:t>单击此处编辑母版文本样式</a:t>
            </a:r>
            <a:endParaRPr lang="zh-CN" altLang="en-US" dirty="false"/>
          </a:p>
          <a:p>
            <a:pPr lvl="1"/>
            <a:r>
              <a:rPr lang="zh-CN" altLang="en-US" dirty="false"/>
              <a:t>第二级</a:t>
            </a:r>
            <a:endParaRPr lang="zh-CN" altLang="en-US" dirty="false"/>
          </a:p>
          <a:p>
            <a:pPr lvl="2"/>
            <a:r>
              <a:rPr lang="zh-CN" altLang="en-US" dirty="false"/>
              <a:t>第三级</a:t>
            </a:r>
            <a:endParaRPr lang="zh-CN" altLang="en-US" dirty="false"/>
          </a:p>
          <a:p>
            <a:pPr lvl="3"/>
            <a:r>
              <a:rPr lang="zh-CN" altLang="en-US" dirty="false"/>
              <a:t>第四级</a:t>
            </a:r>
            <a:endParaRPr lang="zh-CN" altLang="en-US" dirty="false"/>
          </a:p>
          <a:p>
            <a:pPr lvl="4"/>
            <a:r>
              <a:rPr lang="zh-CN" altLang="en-US" dirty="false"/>
              <a:t>第五级</a:t>
            </a:r>
            <a:endParaRPr lang="zh-CN" altLang="en-US" dirty="false"/>
          </a:p>
        </p:txBody>
      </p:sp>
      <p:sp>
        <p:nvSpPr>
          <p:cNvPr id="60" name="日期占位符 3"/>
          <p:cNvSpPr>
            <a:spLocks noGrp="true"/>
          </p:cNvSpPr>
          <p:nvPr>
            <p:ph type="dt" sz="half" idx="10"/>
          </p:nvPr>
        </p:nvSpPr>
        <p:spPr/>
        <p:txBody>
          <a:bodyPr/>
          <a:lstStyle/>
          <a:p>
            <a:pPr/>
            <a:fld id="{760FBDFE-C587-4B4C-A407-44438C67B59E}" type="datetimeFigureOut">
              <a:rPr/>
              <a:t/>
            </a:fld>
            <a:endParaRPr lang="zh-CN" altLang="en-US"/>
          </a:p>
        </p:txBody>
      </p:sp>
      <p:sp>
        <p:nvSpPr>
          <p:cNvPr id="61" name="页脚占位符 4"/>
          <p:cNvSpPr>
            <a:spLocks noGrp="true"/>
          </p:cNvSpPr>
          <p:nvPr>
            <p:ph type="ftr" sz="quarter" idx="11"/>
          </p:nvPr>
        </p:nvSpPr>
        <p:spPr/>
        <p:txBody>
          <a:bodyPr/>
          <a:lstStyle/>
          <a:p>
            <a:pPr/>
            <a:endParaRPr lang="zh-CN" altLang="en-US"/>
          </a:p>
        </p:txBody>
      </p:sp>
      <p:sp>
        <p:nvSpPr>
          <p:cNvPr id="62" name="灯片编号占位符 5"/>
          <p:cNvSpPr>
            <a:spLocks noGrp="true"/>
          </p:cNvSpPr>
          <p:nvPr>
            <p:ph type="sldNum" sz="quarter" idx="12"/>
          </p:nvPr>
        </p:nvSpPr>
        <p:spPr/>
        <p:txBody>
          <a:bodyPr/>
          <a:lstStyle/>
          <a:p>
            <a:pPr/>
            <a:fld id="{49AE70B2-8BF9-45C0-BB95-33D1B9D3A854}" type="slidenum">
              <a:rPr/>
              <a:t/>
            </a:fld>
            <a:endParaRPr lang="zh-CN" altLang="en-US"/>
          </a:p>
        </p:txBody>
      </p:sp>
    </p:spTree>
  </p:cSld>
  <p:clrMapOvr>
    <a:masterClrMapping/>
  </p:clrMapOvr>
</p:sldLayout>
</file>

<file path=ppt/slideMasters/_rels/slideMaster1.xml.rels><?xml version="1.0" encoding="UTF-8" standalone="yes"?><Relationships xmlns="http://schemas.openxmlformats.org/package/2006/relationships"><Relationship Id="rId8" Type="http://schemas.openxmlformats.org/officeDocument/2006/relationships/slideLayout" Target="../slideLayouts/slideLayout9.xml" /><Relationship Id="rId6" Type="http://schemas.openxmlformats.org/officeDocument/2006/relationships/slideLayout" Target="../slideLayouts/slideLayout7.xml" /><Relationship Id="rId5" Type="http://schemas.openxmlformats.org/officeDocument/2006/relationships/slideLayout" Target="../slideLayouts/slideLayout6.xml" /><Relationship Id="rId4" Type="http://schemas.openxmlformats.org/officeDocument/2006/relationships/slideLayout" Target="../slideLayouts/slideLayout5.xml" /><Relationship Id="rId1" Type="http://schemas.openxmlformats.org/officeDocument/2006/relationships/slideLayout" Target="../slideLayouts/slideLayout2.xml" /><Relationship Id="rId9" Type="http://schemas.openxmlformats.org/officeDocument/2006/relationships/slideLayout" Target="../slideLayouts/slideLayout10.xml" /><Relationship Id="rId2" Type="http://schemas.openxmlformats.org/officeDocument/2006/relationships/slideLayout" Target="../slideLayouts/slideLayout3.xml" /><Relationship Id="rId7" Type="http://schemas.openxmlformats.org/officeDocument/2006/relationships/slideLayout" Target="../slideLayouts/slideLayout8.xml" /><Relationship Id="rId10" Type="http://schemas.openxmlformats.org/officeDocument/2006/relationships/slideLayout" Target="../slideLayouts/slideLayout11.xml" /><Relationship Id="rId0" Type="http://schemas.openxmlformats.org/officeDocument/2006/relationships/slideLayout" Target="../slideLayouts/slideLayout1.xml" /><Relationship Id="rId3" Type="http://schemas.openxmlformats.org/officeDocument/2006/relationships/slideLayout" Target="../slideLayouts/slideLayout4.xml" /><Relationship Id="rId11" Type="http://schemas.openxmlformats.org/officeDocument/2006/relationships/theme" Target="../theme/theme1.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608400" y="608400"/>
            <a:ext cx="10969200" cy="705600"/>
          </a:xfrm>
          <a:prstGeom prst="rect">
            <a:avLst/>
          </a:prstGeom>
        </p:spPr>
        <p:txBody>
          <a:bodyPr vert="horz" lIns="90170" tIns="46990" rIns="90170" bIns="46990" rtlCol="false" anchor="ctr" anchorCtr="false">
            <a:normAutofit/>
          </a:bodyPr>
          <a:lstStyle/>
          <a:p>
            <a:pPr/>
            <a:r>
              <a:rPr lang="zh-CN" altLang="en-US" dirty="false"/>
              <a:t>单击此处编辑母版标题样式</a:t>
            </a:r>
            <a:endParaRPr lang="zh-CN" altLang="en-US" dirty="false"/>
          </a:p>
        </p:txBody>
      </p:sp>
      <p:sp>
        <p:nvSpPr>
          <p:cNvPr id="3" name="文本占位符 2"/>
          <p:cNvSpPr>
            <a:spLocks noGrp="true"/>
          </p:cNvSpPr>
          <p:nvPr>
            <p:ph type="body" idx="1"/>
          </p:nvPr>
        </p:nvSpPr>
        <p:spPr>
          <a:xfrm>
            <a:off x="608400" y="1490400"/>
            <a:ext cx="10969200" cy="4759200"/>
          </a:xfrm>
          <a:prstGeom prst="rect">
            <a:avLst/>
          </a:prstGeom>
        </p:spPr>
        <p:txBody>
          <a:bodyPr vert="horz" lIns="90000" tIns="46800" rIns="90000" bIns="46800" rtlCol="false">
            <a:normAutofit/>
          </a:bodyPr>
          <a:lstStyle/>
          <a:p>
            <a:pPr lvl="0"/>
            <a:r>
              <a:rPr lang="zh-CN" altLang="en-US" dirty="false"/>
              <a:t>单击此处编辑母版文本样式</a:t>
            </a:r>
            <a:endParaRPr lang="zh-CN" altLang="en-US" dirty="false"/>
          </a:p>
          <a:p>
            <a:pPr lvl="1"/>
            <a:r>
              <a:rPr lang="zh-CN" altLang="en-US" dirty="false"/>
              <a:t>第二级</a:t>
            </a:r>
            <a:endParaRPr lang="zh-CN" altLang="en-US" dirty="false"/>
          </a:p>
          <a:p>
            <a:pPr lvl="2"/>
            <a:r>
              <a:rPr lang="zh-CN" altLang="en-US" dirty="false"/>
              <a:t>第三级</a:t>
            </a:r>
            <a:endParaRPr lang="zh-CN" altLang="en-US" dirty="false"/>
          </a:p>
          <a:p>
            <a:pPr lvl="3"/>
            <a:r>
              <a:rPr lang="zh-CN" altLang="en-US" dirty="false"/>
              <a:t>第四级</a:t>
            </a:r>
            <a:endParaRPr lang="zh-CN" altLang="en-US" dirty="false"/>
          </a:p>
          <a:p>
            <a:pPr lvl="4"/>
            <a:r>
              <a:rPr lang="zh-CN" altLang="en-US" dirty="false"/>
              <a:t>第五级</a:t>
            </a:r>
            <a:endParaRPr lang="zh-CN" altLang="en-US" dirty="false"/>
          </a:p>
        </p:txBody>
      </p:sp>
      <p:sp>
        <p:nvSpPr>
          <p:cNvPr id="4" name="日期占位符 3"/>
          <p:cNvSpPr>
            <a:spLocks noGrp="true"/>
          </p:cNvSpPr>
          <p:nvPr>
            <p:ph type="dt" sz="half" idx="2"/>
          </p:nvPr>
        </p:nvSpPr>
        <p:spPr>
          <a:xfrm>
            <a:off x="612000" y="6314400"/>
            <a:ext cx="2700000" cy="316800"/>
          </a:xfrm>
          <a:prstGeom prst="rect">
            <a:avLst/>
          </a:prstGeom>
        </p:spPr>
        <p:txBody>
          <a:bodyPr vert="horz" lIns="91440" tIns="45720" rIns="91440" bIns="45720" rtlCol="false"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a:fld id="{760FBDFE-C587-4B4C-A407-44438C67B59E}" type="datetimeFigureOut">
              <a:rPr/>
              <a:t/>
            </a:fld>
            <a:endParaRPr lang="zh-CN" altLang="en-US"/>
          </a:p>
        </p:txBody>
      </p:sp>
      <p:sp>
        <p:nvSpPr>
          <p:cNvPr id="5" name="页脚占位符 4"/>
          <p:cNvSpPr>
            <a:spLocks noGrp="true"/>
          </p:cNvSpPr>
          <p:nvPr>
            <p:ph type="ftr" sz="quarter" idx="3"/>
          </p:nvPr>
        </p:nvSpPr>
        <p:spPr>
          <a:xfrm>
            <a:off x="4116000" y="6314400"/>
            <a:ext cx="3960000" cy="316800"/>
          </a:xfrm>
          <a:prstGeom prst="rect">
            <a:avLst/>
          </a:prstGeom>
        </p:spPr>
        <p:txBody>
          <a:bodyPr vert="horz" lIns="91440" tIns="45720" rIns="91440" bIns="45720" rtlCol="false"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a:endParaRPr lang="zh-CN" altLang="en-US" dirty="false"/>
          </a:p>
        </p:txBody>
      </p:sp>
      <p:sp>
        <p:nvSpPr>
          <p:cNvPr id="6" name="灯片编号占位符 5"/>
          <p:cNvSpPr>
            <a:spLocks noGrp="true"/>
          </p:cNvSpPr>
          <p:nvPr>
            <p:ph type="sldNum" sz="quarter" idx="4"/>
          </p:nvPr>
        </p:nvSpPr>
        <p:spPr>
          <a:xfrm>
            <a:off x="8877600" y="6314400"/>
            <a:ext cx="2700000" cy="316800"/>
          </a:xfrm>
          <a:prstGeom prst="rect">
            <a:avLst/>
          </a:prstGeom>
        </p:spPr>
        <p:txBody>
          <a:bodyPr vert="horz" lIns="91440" tIns="45720" rIns="91440" bIns="45720" rtlCol="false"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a:fld id="{49AE70B2-8BF9-45C0-BB95-33D1B9D3A854}" type="slidenum">
              <a:rPr/>
              <a:t/>
            </a:fld>
            <a:endParaRPr lang="zh-CN" altLang="en-US" dirty="false"/>
          </a:p>
        </p:txBody>
      </p:sp>
    </p:spTree>
  </p:cSld>
  <p:clrMap bg1="lt1" tx1="dk1" bg2="lt2" tx2="dk2" accent1="accent1" accent2="accent2" accent3="accent3" accent4="accent4" accent5="accent5" accent6="accent6" hlink="hlink" folHlink="folHlink"/>
  <p:sldLayoutIdLst>
    <p:sldLayoutId id="2147483649" r:id="rId0"/>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false" eaLnBrk="true" fontAlgn="auto" latinLnBrk="false" hangingPunct="true">
        <a:lnSpc>
          <a:spcPct val="100000"/>
        </a:lnSpc>
        <a:spcBef>
          <a:spcPct val="1"/>
        </a:spcBef>
        <a:buNone/>
        <a:defRPr sz="3600" b="true" u="none" strike="noStrike" kern="1200" cap="none" spc="300" normalizeH="false"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false" eaLnBrk="true" fontAlgn="auto" latinLnBrk="false" hangingPunct="true">
        <a:lnSpc>
          <a:spcPct val="130000"/>
        </a:lnSpc>
        <a:spcBef>
          <a:spcPts val="0"/>
        </a:spcBef>
        <a:spcAft>
          <a:spcPts val="1000"/>
        </a:spcAft>
        <a:buFont typeface="Arial" panose="020B0604020202020204" pitchFamily="34" charset="0"/>
        <a:buChar char="●"/>
        <a:defRPr sz="1800" u="none" strike="noStrike" kern="1200" cap="none" spc="150" normalizeH="false"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false" eaLnBrk="true" fontAlgn="auto" latinLnBrk="false" hangingPunct="true">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false"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false" eaLnBrk="true" fontAlgn="auto" latinLnBrk="false" hangingPunct="true">
        <a:lnSpc>
          <a:spcPct val="120000"/>
        </a:lnSpc>
        <a:spcBef>
          <a:spcPts val="0"/>
        </a:spcBef>
        <a:spcAft>
          <a:spcPts val="600"/>
        </a:spcAft>
        <a:buFont typeface="Arial" panose="020B0604020202020204" pitchFamily="34" charset="0"/>
        <a:buChar char="●"/>
        <a:defRPr sz="1600" u="none" strike="noStrike" kern="1200" cap="none" spc="150" normalizeH="false"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false" eaLnBrk="true" fontAlgn="auto" latinLnBrk="false" hangingPunct="true">
        <a:lnSpc>
          <a:spcPct val="120000"/>
        </a:lnSpc>
        <a:spcBef>
          <a:spcPts val="0"/>
        </a:spcBef>
        <a:spcAft>
          <a:spcPts val="300"/>
        </a:spcAft>
        <a:buFont typeface="Wingdings" panose="05000000000000000000" charset="0"/>
        <a:buChar char=""/>
        <a:defRPr sz="1400" u="none" strike="noStrike" kern="1200" cap="none" spc="150" normalizeH="false"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false" eaLnBrk="true" fontAlgn="auto" latinLnBrk="false" hangingPunct="true">
        <a:lnSpc>
          <a:spcPct val="120000"/>
        </a:lnSpc>
        <a:spcBef>
          <a:spcPts val="0"/>
        </a:spcBef>
        <a:spcAft>
          <a:spcPts val="300"/>
        </a:spcAft>
        <a:buFont typeface="Arial" panose="020B0604020202020204" pitchFamily="34" charset="0"/>
        <a:buChar char="•"/>
        <a:defRPr sz="1400" u="none" strike="noStrike" kern="1200" cap="none" spc="150" normalizeH="false"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false" eaLnBrk="true" latinLnBrk="false" hangingPunct="true">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false" eaLnBrk="true" latinLnBrk="false" hangingPunct="true">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false" eaLnBrk="true" latinLnBrk="false" hangingPunct="true">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false" eaLnBrk="true" latinLnBrk="false" hangingPunct="true">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false" eaLnBrk="true" latinLnBrk="false" hangingPunct="true">
        <a:defRPr sz="1800" kern="1200">
          <a:solidFill>
            <a:schemeClr val="tx1"/>
          </a:solidFill>
          <a:latin typeface="+mn-lt"/>
          <a:ea typeface="+mn-ea"/>
          <a:cs typeface="+mn-cs"/>
        </a:defRPr>
      </a:lvl1pPr>
      <a:lvl2pPr marL="457200" algn="l" defTabSz="914400" rtl="false" eaLnBrk="true" latinLnBrk="false" hangingPunct="true">
        <a:defRPr sz="1800" kern="1200">
          <a:solidFill>
            <a:schemeClr val="tx1"/>
          </a:solidFill>
          <a:latin typeface="+mn-lt"/>
          <a:ea typeface="+mn-ea"/>
          <a:cs typeface="+mn-cs"/>
        </a:defRPr>
      </a:lvl2pPr>
      <a:lvl3pPr marL="914400" algn="l" defTabSz="914400" rtl="false" eaLnBrk="true" latinLnBrk="false" hangingPunct="true">
        <a:defRPr sz="1800" kern="1200">
          <a:solidFill>
            <a:schemeClr val="tx1"/>
          </a:solidFill>
          <a:latin typeface="+mn-lt"/>
          <a:ea typeface="+mn-ea"/>
          <a:cs typeface="+mn-cs"/>
        </a:defRPr>
      </a:lvl3pPr>
      <a:lvl4pPr marL="1371600" algn="l" defTabSz="914400" rtl="false" eaLnBrk="true" latinLnBrk="false" hangingPunct="true">
        <a:defRPr sz="1800" kern="1200">
          <a:solidFill>
            <a:schemeClr val="tx1"/>
          </a:solidFill>
          <a:latin typeface="+mn-lt"/>
          <a:ea typeface="+mn-ea"/>
          <a:cs typeface="+mn-cs"/>
        </a:defRPr>
      </a:lvl4pPr>
      <a:lvl5pPr marL="1828800" algn="l" defTabSz="914400" rtl="false" eaLnBrk="true" latinLnBrk="false" hangingPunct="true">
        <a:defRPr sz="1800" kern="1200">
          <a:solidFill>
            <a:schemeClr val="tx1"/>
          </a:solidFill>
          <a:latin typeface="+mn-lt"/>
          <a:ea typeface="+mn-ea"/>
          <a:cs typeface="+mn-cs"/>
        </a:defRPr>
      </a:lvl5pPr>
      <a:lvl6pPr marL="2286000" algn="l" defTabSz="914400" rtl="false" eaLnBrk="true" latinLnBrk="false" hangingPunct="true">
        <a:defRPr sz="1800" kern="1200">
          <a:solidFill>
            <a:schemeClr val="tx1"/>
          </a:solidFill>
          <a:latin typeface="+mn-lt"/>
          <a:ea typeface="+mn-ea"/>
          <a:cs typeface="+mn-cs"/>
        </a:defRPr>
      </a:lvl6pPr>
      <a:lvl7pPr marL="2743200" algn="l" defTabSz="914400" rtl="false" eaLnBrk="true" latinLnBrk="false" hangingPunct="true">
        <a:defRPr sz="1800" kern="1200">
          <a:solidFill>
            <a:schemeClr val="tx1"/>
          </a:solidFill>
          <a:latin typeface="+mn-lt"/>
          <a:ea typeface="+mn-ea"/>
          <a:cs typeface="+mn-cs"/>
        </a:defRPr>
      </a:lvl7pPr>
      <a:lvl8pPr marL="3200400" algn="l" defTabSz="914400" rtl="false" eaLnBrk="true" latinLnBrk="false" hangingPunct="true">
        <a:defRPr sz="1800" kern="1200">
          <a:solidFill>
            <a:schemeClr val="tx1"/>
          </a:solidFill>
          <a:latin typeface="+mn-lt"/>
          <a:ea typeface="+mn-ea"/>
          <a:cs typeface="+mn-cs"/>
        </a:defRPr>
      </a:lvl8pPr>
      <a:lvl9pPr marL="3657600" algn="l" defTabSz="914400" rtl="false" eaLnBrk="true" latinLnBrk="false" hangingPunct="true">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2" Type="http://schemas.openxmlformats.org/officeDocument/2006/relationships/image" Target="media/image1.png" /><Relationship Id="rId0" Type="http://schemas.openxmlformats.org/officeDocument/2006/relationships/slideLayout" Target="../slideLayouts/slideLayout1.xml" /><Relationship Id="rId1" Type="http://schemas.openxmlformats.org/officeDocument/2006/relationships/notesSlide" Target="../notesSlides/notesSlide1.xml" /></Relationships>
</file>

<file path=ppt/slides/_rels/slide10.xml.rels><?xml version="1.0" encoding="UTF-8" standalone="yes"?><Relationships xmlns="http://schemas.openxmlformats.org/package/2006/relationships"><Relationship Id="rId2" Type="http://schemas.openxmlformats.org/officeDocument/2006/relationships/image" Target="media/image2.png" /><Relationship Id="rId0" Type="http://schemas.openxmlformats.org/officeDocument/2006/relationships/slideLayout" Target="../slideLayouts/slideLayout2.xml" /><Relationship Id="rId3" Type="http://schemas.openxmlformats.org/officeDocument/2006/relationships/image" Target="media/image3.png" /><Relationship Id="rId1" Type="http://schemas.openxmlformats.org/officeDocument/2006/relationships/notesSlide" Target="../notesSlides/notesSlide2.xml" /></Relationships>
</file>

<file path=ppt/slides/_rels/slide11.xml.rels><?xml version="1.0" encoding="UTF-8" standalone="yes"?><Relationships xmlns="http://schemas.openxmlformats.org/package/2006/relationships"><Relationship Id="rId2" Type="http://schemas.openxmlformats.org/officeDocument/2006/relationships/image" Target="media/image4.png" /><Relationship Id="rId0" Type="http://schemas.openxmlformats.org/officeDocument/2006/relationships/slideLayout" Target="../slideLayouts/slideLayout2.xml" /><Relationship Id="rId1" Type="http://schemas.openxmlformats.org/officeDocument/2006/relationships/notesSlide" Target="../notesSlides/notesSlide3.xml" /></Relationships>
</file>

<file path=ppt/slides/_rels/slide12.xml.rels><?xml version="1.0" encoding="UTF-8" standalone="yes"?><Relationships xmlns="http://schemas.openxmlformats.org/package/2006/relationships"><Relationship Id="rId1" Type="http://schemas.openxmlformats.org/officeDocument/2006/relationships/notesSlide" Target="../notesSlides/notesSlide4.xml" /><Relationship Id="rId0" Type="http://schemas.openxmlformats.org/officeDocument/2006/relationships/slideLayout" Target="../slideLayouts/slideLayout2.xml" /></Relationships>
</file>

<file path=ppt/slides/_rels/slide13.xml.rels><?xml version="1.0" encoding="UTF-8" standalone="yes"?><Relationships xmlns="http://schemas.openxmlformats.org/package/2006/relationships"><Relationship Id="rId1" Type="http://schemas.openxmlformats.org/officeDocument/2006/relationships/notesSlide" Target="../notesSlides/notesSlide5.xml" /><Relationship Id="rId0" Type="http://schemas.openxmlformats.org/officeDocument/2006/relationships/slideLayout" Target="../slideLayouts/slideLayout2.xml" /></Relationships>
</file>

<file path=ppt/slides/_rels/slide14.xml.rels><?xml version="1.0" encoding="UTF-8" standalone="yes"?><Relationships xmlns="http://schemas.openxmlformats.org/package/2006/relationships"><Relationship Id="rId2" Type="http://schemas.openxmlformats.org/officeDocument/2006/relationships/image" Target="media/image5.png" /><Relationship Id="rId0" Type="http://schemas.openxmlformats.org/officeDocument/2006/relationships/slideLayout" Target="../slideLayouts/slideLayout2.xml" /><Relationship Id="rId1" Type="http://schemas.openxmlformats.org/officeDocument/2006/relationships/notesSlide" Target="../notesSlides/notesSlide6.xml" /></Relationships>
</file>

<file path=ppt/slides/_rels/slide15.xml.rels><?xml version="1.0" encoding="UTF-8" standalone="yes"?><Relationships xmlns="http://schemas.openxmlformats.org/package/2006/relationships"><Relationship Id="rId0" Type="http://schemas.openxmlformats.org/officeDocument/2006/relationships/slideLayout" Target="../slideLayouts/slideLayout2.xml" /><Relationship Id="rId2" Type="http://schemas.openxmlformats.org/officeDocument/2006/relationships/image" Target="media/image6.png" /><Relationship Id="rId1" Type="http://schemas.openxmlformats.org/officeDocument/2006/relationships/notesSlide" Target="../notesSlides/notesSlide7.xml" /></Relationships>
</file>

<file path=ppt/slides/_rels/slide16.xml.rels><?xml version="1.0" encoding="UTF-8" standalone="yes"?><Relationships xmlns="http://schemas.openxmlformats.org/package/2006/relationships"><Relationship Id="rId1" Type="http://schemas.openxmlformats.org/officeDocument/2006/relationships/notesSlide" Target="../notesSlides/notesSlide8.xml" /><Relationship Id="rId0" Type="http://schemas.openxmlformats.org/officeDocument/2006/relationships/slideLayout" Target="../slideLayouts/slideLayout2.xml" /></Relationships>
</file>

<file path=ppt/slides/_rels/slide17.xml.rels><?xml version="1.0" encoding="UTF-8" standalone="yes"?><Relationships xmlns="http://schemas.openxmlformats.org/package/2006/relationships"><Relationship Id="rId2" Type="http://schemas.openxmlformats.org/officeDocument/2006/relationships/image" Target="media/image7.png" /><Relationship Id="rId0" Type="http://schemas.openxmlformats.org/officeDocument/2006/relationships/slideLayout" Target="../slideLayouts/slideLayout2.xml" /><Relationship Id="rId1" Type="http://schemas.openxmlformats.org/officeDocument/2006/relationships/notesSlide" Target="../notesSlides/notesSlide9.xml" /></Relationships>
</file>

<file path=ppt/slides/_rels/slide18.xml.rels><?xml version="1.0" encoding="UTF-8" standalone="yes"?><Relationships xmlns="http://schemas.openxmlformats.org/package/2006/relationships"><Relationship Id="rId2" Type="http://schemas.openxmlformats.org/officeDocument/2006/relationships/image" Target="media/image8.png" /><Relationship Id="rId0" Type="http://schemas.openxmlformats.org/officeDocument/2006/relationships/slideLayout" Target="../slideLayouts/slideLayout2.xml" /><Relationship Id="rId1" Type="http://schemas.openxmlformats.org/officeDocument/2006/relationships/notesSlide" Target="../notesSlides/notesSlide10.xml" /></Relationships>
</file>

<file path=ppt/slides/_rels/slide19.xml.rels><?xml version="1.0" encoding="UTF-8" standalone="yes"?><Relationships xmlns="http://schemas.openxmlformats.org/package/2006/relationships"><Relationship Id="rId2" Type="http://schemas.openxmlformats.org/officeDocument/2006/relationships/image" Target="media/image9.png" /><Relationship Id="rId0" Type="http://schemas.openxmlformats.org/officeDocument/2006/relationships/slideLayout" Target="../slideLayouts/slideLayout2.xml" /><Relationship Id="rId1" Type="http://schemas.openxmlformats.org/officeDocument/2006/relationships/notesSlide" Target="../notesSlides/notesSlide11.xml" /></Relationships>
</file>

<file path=ppt/slides/_rels/slide2.xml.rels><?xml version="1.0" encoding="UTF-8" standalone="yes"?><Relationships xmlns="http://schemas.openxmlformats.org/package/2006/relationships"><Relationship Id="rId1" Type="http://schemas.openxmlformats.org/officeDocument/2006/relationships/notesSlide" Target="../notesSlides/notesSlide12.xml" /><Relationship Id="rId0" Type="http://schemas.openxmlformats.org/officeDocument/2006/relationships/slideLayout" Target="../slideLayouts/slideLayout1.xml" /></Relationships>
</file>

<file path=ppt/slides/_rels/slide20.xml.rels><?xml version="1.0" encoding="UTF-8" standalone="yes"?><Relationships xmlns="http://schemas.openxmlformats.org/package/2006/relationships"><Relationship Id="rId2" Type="http://schemas.openxmlformats.org/officeDocument/2006/relationships/image" Target="media/image10.png" /><Relationship Id="rId0" Type="http://schemas.openxmlformats.org/officeDocument/2006/relationships/slideLayout" Target="../slideLayouts/slideLayout2.xml" /><Relationship Id="rId1" Type="http://schemas.openxmlformats.org/officeDocument/2006/relationships/notesSlide" Target="../notesSlides/notesSlide13.xml" /></Relationships>
</file>

<file path=ppt/slides/_rels/slide21.xml.rels><?xml version="1.0" encoding="UTF-8" standalone="yes"?><Relationships xmlns="http://schemas.openxmlformats.org/package/2006/relationships"><Relationship Id="rId0" Type="http://schemas.openxmlformats.org/officeDocument/2006/relationships/slideLayout" Target="../slideLayouts/slideLayout2.xml" /><Relationship Id="rId2" Type="http://schemas.openxmlformats.org/officeDocument/2006/relationships/image" Target="media/image11.png" /><Relationship Id="rId1" Type="http://schemas.openxmlformats.org/officeDocument/2006/relationships/notesSlide" Target="../notesSlides/notesSlide14.xml" /></Relationships>
</file>

<file path=ppt/slides/_rels/slide22.xml.rels><?xml version="1.0" encoding="UTF-8" standalone="yes"?><Relationships xmlns="http://schemas.openxmlformats.org/package/2006/relationships"><Relationship Id="rId2" Type="http://schemas.openxmlformats.org/officeDocument/2006/relationships/image" Target="media/image12.png" /><Relationship Id="rId0" Type="http://schemas.openxmlformats.org/officeDocument/2006/relationships/slideLayout" Target="../slideLayouts/slideLayout2.xml" /><Relationship Id="rId1" Type="http://schemas.openxmlformats.org/officeDocument/2006/relationships/notesSlide" Target="../notesSlides/notesSlide15.xml" /></Relationships>
</file>

<file path=ppt/slides/_rels/slide23.xml.rels><?xml version="1.0" encoding="UTF-8" standalone="yes"?><Relationships xmlns="http://schemas.openxmlformats.org/package/2006/relationships"><Relationship Id="rId2" Type="http://schemas.openxmlformats.org/officeDocument/2006/relationships/image" Target="media/image13.png" /><Relationship Id="rId0" Type="http://schemas.openxmlformats.org/officeDocument/2006/relationships/slideLayout" Target="../slideLayouts/slideLayout2.xml" /><Relationship Id="rId1" Type="http://schemas.openxmlformats.org/officeDocument/2006/relationships/notesSlide" Target="../notesSlides/notesSlide16.xml" /></Relationships>
</file>

<file path=ppt/slides/_rels/slide24.xml.rels><?xml version="1.0" encoding="UTF-8" standalone="yes"?><Relationships xmlns="http://schemas.openxmlformats.org/package/2006/relationships"><Relationship Id="rId1" Type="http://schemas.openxmlformats.org/officeDocument/2006/relationships/notesSlide" Target="../notesSlides/notesSlide17.xml" /><Relationship Id="rId0" Type="http://schemas.openxmlformats.org/officeDocument/2006/relationships/slideLayout" Target="../slideLayouts/slideLayout2.xml" /></Relationships>
</file>

<file path=ppt/slides/_rels/slide25.xml.rels><?xml version="1.0" encoding="UTF-8" standalone="yes"?><Relationships xmlns="http://schemas.openxmlformats.org/package/2006/relationships"><Relationship Id="rId2" Type="http://schemas.openxmlformats.org/officeDocument/2006/relationships/image" Target="media/image14.png" /><Relationship Id="rId0" Type="http://schemas.openxmlformats.org/officeDocument/2006/relationships/slideLayout" Target="../slideLayouts/slideLayout2.xml" /><Relationship Id="rId1" Type="http://schemas.openxmlformats.org/officeDocument/2006/relationships/notesSlide" Target="../notesSlides/notesSlide18.xml" /></Relationships>
</file>

<file path=ppt/slides/_rels/slide26.xml.rels><?xml version="1.0" encoding="UTF-8" standalone="yes"?><Relationships xmlns="http://schemas.openxmlformats.org/package/2006/relationships"><Relationship Id="rId1" Type="http://schemas.openxmlformats.org/officeDocument/2006/relationships/notesSlide" Target="../notesSlides/notesSlide19.xml" /><Relationship Id="rId0" Type="http://schemas.openxmlformats.org/officeDocument/2006/relationships/slideLayout" Target="../slideLayouts/slideLayout2.xml" /></Relationships>
</file>

<file path=ppt/slides/_rels/slide27.xml.rels><?xml version="1.0" encoding="UTF-8" standalone="yes"?><Relationships xmlns="http://schemas.openxmlformats.org/package/2006/relationships"><Relationship Id="rId1" Type="http://schemas.openxmlformats.org/officeDocument/2006/relationships/image" Target="media/image1.png" /><Relationship Id="rId0" Type="http://schemas.openxmlformats.org/officeDocument/2006/relationships/slideLayout" Target="../slideLayouts/slideLayout1.xml" /></Relationships>
</file>

<file path=ppt/slides/_rels/slide3.xml.rels><?xml version="1.0" encoding="UTF-8" standalone="yes"?><Relationships xmlns="http://schemas.openxmlformats.org/package/2006/relationships"><Relationship Id="rId1" Type="http://schemas.openxmlformats.org/officeDocument/2006/relationships/notesSlide" Target="../notesSlides/notesSlide20.xml" /><Relationship Id="rId0" Type="http://schemas.openxmlformats.org/officeDocument/2006/relationships/slideLayout" Target="../slideLayouts/slideLayout2.xml" /></Relationships>
</file>

<file path=ppt/slides/_rels/slide4.xml.rels><?xml version="1.0" encoding="UTF-8" standalone="yes"?><Relationships xmlns="http://schemas.openxmlformats.org/package/2006/relationships"><Relationship Id="rId1" Type="http://schemas.openxmlformats.org/officeDocument/2006/relationships/notesSlide" Target="../notesSlides/notesSlide21.xml" /><Relationship Id="rId0" Type="http://schemas.openxmlformats.org/officeDocument/2006/relationships/slideLayout" Target="../slideLayouts/slideLayout2.xml" /></Relationships>
</file>

<file path=ppt/slides/_rels/slide5.xml.rels><?xml version="1.0" encoding="UTF-8" standalone="yes"?><Relationships xmlns="http://schemas.openxmlformats.org/package/2006/relationships"><Relationship Id="rId1" Type="http://schemas.openxmlformats.org/officeDocument/2006/relationships/notesSlide" Target="../notesSlides/notesSlide22.xml" /><Relationship Id="rId0" Type="http://schemas.openxmlformats.org/officeDocument/2006/relationships/slideLayout" Target="../slideLayouts/slideLayout2.xml" /></Relationships>
</file>

<file path=ppt/slides/_rels/slide6.xml.rels><?xml version="1.0" encoding="UTF-8" standalone="yes"?><Relationships xmlns="http://schemas.openxmlformats.org/package/2006/relationships"><Relationship Id="rId1" Type="http://schemas.openxmlformats.org/officeDocument/2006/relationships/notesSlide" Target="../notesSlides/notesSlide23.xml" /><Relationship Id="rId0" Type="http://schemas.openxmlformats.org/officeDocument/2006/relationships/slideLayout" Target="../slideLayouts/slideLayout2.xml" /></Relationships>
</file>

<file path=ppt/slides/_rels/slide7.xml.rels><?xml version="1.0" encoding="UTF-8" standalone="yes"?><Relationships xmlns="http://schemas.openxmlformats.org/package/2006/relationships"><Relationship Id="rId2" Type="http://schemas.openxmlformats.org/officeDocument/2006/relationships/image" Target="media/image15.png" /><Relationship Id="rId0" Type="http://schemas.openxmlformats.org/officeDocument/2006/relationships/slideLayout" Target="../slideLayouts/slideLayout1.xml" /><Relationship Id="rId1" Type="http://schemas.openxmlformats.org/officeDocument/2006/relationships/notesSlide" Target="../notesSlides/notesSlide24.xml" /></Relationships>
</file>

<file path=ppt/slides/_rels/slide8.xml.rels><?xml version="1.0" encoding="UTF-8" standalone="yes"?><Relationships xmlns="http://schemas.openxmlformats.org/package/2006/relationships"><Relationship Id="rId1" Type="http://schemas.openxmlformats.org/officeDocument/2006/relationships/notesSlide" Target="../notesSlides/notesSlide25.xml" /><Relationship Id="rId0" Type="http://schemas.openxmlformats.org/officeDocument/2006/relationships/slideLayout" Target="../slideLayouts/slideLayout2.xml" /></Relationships>
</file>

<file path=ppt/slides/_rels/slide9.xml.rels><?xml version="1.0" encoding="UTF-8" standalone="yes"?><Relationships xmlns="http://schemas.openxmlformats.org/package/2006/relationships"><Relationship Id="rId2" Type="http://schemas.openxmlformats.org/officeDocument/2006/relationships/image" Target="media/image16.png" /><Relationship Id="rId0" Type="http://schemas.openxmlformats.org/officeDocument/2006/relationships/slideLayout" Target="../slideLayouts/slideLayout2.xml" /><Relationship Id="rId1" Type="http://schemas.openxmlformats.org/officeDocument/2006/relationships/notesSlide" Target="../notesSlides/notesSlide26.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矩形 8"/>
          <p:cNvSpPr/>
          <p:nvPr/>
        </p:nvSpPr>
        <p:spPr>
          <a:xfrm>
            <a:off x="341630" y="563880"/>
            <a:ext cx="11497310" cy="5752465"/>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3" name="圆角矩形 33"/>
          <p:cNvSpPr/>
          <p:nvPr/>
        </p:nvSpPr>
        <p:spPr>
          <a:xfrm>
            <a:off x="4536440" y="1818640"/>
            <a:ext cx="3100070" cy="39941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rgbClr val="9BD3EF"/>
              </a:solidFill>
            </a:endParaRPr>
          </a:p>
        </p:txBody>
      </p:sp>
      <p:sp>
        <p:nvSpPr>
          <p:cNvPr id="4" name="圆角矩形 34"/>
          <p:cNvSpPr/>
          <p:nvPr/>
        </p:nvSpPr>
        <p:spPr>
          <a:xfrm>
            <a:off x="5125720" y="4836795"/>
            <a:ext cx="1922145" cy="39941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rgbClr val="9BD3EF"/>
              </a:solidFill>
            </a:endParaRPr>
          </a:p>
        </p:txBody>
      </p:sp>
      <p:sp>
        <p:nvSpPr>
          <p:cNvPr id="5" name="文本框 16"/>
          <p:cNvSpPr txBox="true"/>
          <p:nvPr/>
        </p:nvSpPr>
        <p:spPr>
          <a:xfrm rot="0" flipH="false" flipV="false">
            <a:off x="4653185" y="1853250"/>
            <a:ext cx="2908300" cy="368300"/>
          </a:xfrm>
          <a:prstGeom prst="rect">
            <a:avLst/>
          </a:prstGeom>
          <a:noFill/>
        </p:spPr>
        <p:txBody>
          <a:bodyPr wrap="none" rtlCol="false">
            <a:spAutoFit/>
          </a:bodyPr>
          <a:p>
            <a:pPr algn="ctr"/>
            <a:r>
              <a:rPr lang="en-US" sz="1800">
                <a:solidFill>
                  <a:schemeClr val="tx1">
                    <a:alpha val="100000"/>
                  </a:schemeClr>
                </a:solidFill>
                <a:latin typeface="汉仪君黑-45简"/>
                <a:ea typeface="汉仪君黑-45简"/>
                <a:cs typeface="汉仪君黑-45简"/>
              </a:rPr>
              <a:t>AJOU Computer Graphics Lab</a:t>
            </a:r>
            <a:endParaRPr/>
          </a:p>
        </p:txBody>
      </p:sp>
      <p:sp>
        <p:nvSpPr>
          <p:cNvPr id="6" name="文本框 17"/>
          <p:cNvSpPr txBox="true"/>
          <p:nvPr/>
        </p:nvSpPr>
        <p:spPr>
          <a:xfrm>
            <a:off x="4089305" y="2550248"/>
            <a:ext cx="4019550" cy="1187450"/>
          </a:xfrm>
          <a:prstGeom prst="rect">
            <a:avLst/>
          </a:prstGeom>
          <a:noFill/>
        </p:spPr>
        <p:txBody>
          <a:bodyPr wrap="none" rtlCol="false">
            <a:spAutoFit/>
          </a:bodyPr>
          <a:p>
            <a:pPr algn="ctr"/>
            <a:r>
              <a:rPr lang="en-US" sz="7200" b="true">
                <a:solidFill>
                  <a:schemeClr val="tx1">
                    <a:alpha val="100000"/>
                  </a:schemeClr>
                </a:solidFill>
                <a:latin typeface="汉仪君黑-45简"/>
                <a:ea typeface="汉仪君黑-45简"/>
                <a:cs typeface="+mn-cs"/>
              </a:rPr>
              <a:t>Toonify3D</a:t>
            </a:r>
            <a:endParaRPr/>
          </a:p>
        </p:txBody>
      </p:sp>
      <p:sp>
        <p:nvSpPr>
          <p:cNvPr id="7" name="文本框 7"/>
          <p:cNvSpPr txBox="true"/>
          <p:nvPr/>
        </p:nvSpPr>
        <p:spPr>
          <a:xfrm rot="0" flipH="false" flipV="false">
            <a:off x="5460905" y="4813620"/>
            <a:ext cx="1238250" cy="457200"/>
          </a:xfrm>
          <a:prstGeom prst="rect">
            <a:avLst/>
          </a:prstGeom>
          <a:noFill/>
        </p:spPr>
        <p:txBody>
          <a:bodyPr wrap="none" rtlCol="false">
            <a:spAutoFit/>
          </a:bodyPr>
          <a:p>
            <a:pPr algn="ctr"/>
            <a:r>
              <a:rPr lang="en-US" sz="2400">
                <a:solidFill>
                  <a:schemeClr val="tx1">
                    <a:alpha val="100000"/>
                  </a:schemeClr>
                </a:solidFill>
                <a:latin typeface="汉仪君黑-45简"/>
                <a:ea typeface="汉仪君黑-45简"/>
                <a:cs typeface="汉仪君黑-45简"/>
              </a:rPr>
              <a:t>DU XIAN</a:t>
            </a:r>
            <a:endParaRPr/>
          </a:p>
        </p:txBody>
      </p:sp>
      <p:sp>
        <p:nvSpPr>
          <p:cNvPr id="8" name="直角三角形 19"/>
          <p:cNvSpPr/>
          <p:nvPr/>
        </p:nvSpPr>
        <p:spPr>
          <a:xfrm>
            <a:off x="0" y="5039995"/>
            <a:ext cx="1818005" cy="181800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9" name="直角三角形 20"/>
          <p:cNvSpPr/>
          <p:nvPr/>
        </p:nvSpPr>
        <p:spPr>
          <a:xfrm flipH="true" flipV="true">
            <a:off x="10373995" y="0"/>
            <a:ext cx="1818005" cy="181800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0" name="圆角矩形 22"/>
          <p:cNvSpPr/>
          <p:nvPr/>
        </p:nvSpPr>
        <p:spPr>
          <a:xfrm rot="18840000">
            <a:off x="621665" y="4038600"/>
            <a:ext cx="92075" cy="1929130"/>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1" name="圆角矩形 23"/>
          <p:cNvSpPr/>
          <p:nvPr/>
        </p:nvSpPr>
        <p:spPr>
          <a:xfrm rot="18600000">
            <a:off x="2048510" y="6097905"/>
            <a:ext cx="91440" cy="104457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2" name="任意多边形 24"/>
          <p:cNvSpPr/>
          <p:nvPr/>
        </p:nvSpPr>
        <p:spPr>
          <a:xfrm rot="18900000">
            <a:off x="10342509" y="-298914"/>
            <a:ext cx="92075" cy="1818826"/>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2864">
                <a:moveTo>
                  <a:pt x="145" y="145"/>
                </a:moveTo>
                <a:lnTo>
                  <a:pt x="145" y="2792"/>
                </a:lnTo>
                <a:cubicBezTo>
                  <a:pt x="146" y="2832"/>
                  <a:pt x="109" y="2865"/>
                  <a:pt x="73" y="2864"/>
                </a:cubicBezTo>
                <a:cubicBezTo>
                  <a:pt x="32" y="2866"/>
                  <a:pt x="-1" y="2828"/>
                  <a:pt x="0" y="2792"/>
                </a:cubicBezTo>
                <a:lnTo>
                  <a:pt x="0" y="0"/>
                </a:lnTo>
                <a:lnTo>
                  <a:pt x="145" y="145"/>
                </a:lnTo>
                <a:close/>
              </a:path>
            </a:pathLst>
          </a:cu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sp>
        <p:nvSpPr>
          <p:cNvPr id="13" name="圆角矩形 25"/>
          <p:cNvSpPr/>
          <p:nvPr/>
        </p:nvSpPr>
        <p:spPr>
          <a:xfrm rot="18840000">
            <a:off x="11716385" y="1666240"/>
            <a:ext cx="91440" cy="104457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 name="任意多边形 28"/>
          <p:cNvSpPr/>
          <p:nvPr/>
        </p:nvSpPr>
        <p:spPr>
          <a:xfrm rot="18840000">
            <a:off x="744900" y="6148408"/>
            <a:ext cx="92075" cy="878777"/>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1384">
                <a:moveTo>
                  <a:pt x="0" y="73"/>
                </a:moveTo>
                <a:cubicBezTo>
                  <a:pt x="-1" y="32"/>
                  <a:pt x="36" y="-1"/>
                  <a:pt x="73" y="0"/>
                </a:cubicBezTo>
                <a:cubicBezTo>
                  <a:pt x="113" y="-1"/>
                  <a:pt x="146" y="36"/>
                  <a:pt x="145" y="73"/>
                </a:cubicBezTo>
                <a:lnTo>
                  <a:pt x="145" y="1384"/>
                </a:lnTo>
                <a:lnTo>
                  <a:pt x="0" y="1234"/>
                </a:lnTo>
                <a:lnTo>
                  <a:pt x="0" y="73"/>
                </a:lnTo>
                <a:close/>
              </a:path>
            </a:pathLst>
          </a:cu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sp>
        <p:nvSpPr>
          <p:cNvPr id="15" name="任意多边形 29"/>
          <p:cNvSpPr/>
          <p:nvPr/>
        </p:nvSpPr>
        <p:spPr>
          <a:xfrm rot="18840000">
            <a:off x="11466566" y="-163924"/>
            <a:ext cx="92075" cy="81935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1290">
                <a:moveTo>
                  <a:pt x="145" y="150"/>
                </a:moveTo>
                <a:lnTo>
                  <a:pt x="145" y="1218"/>
                </a:lnTo>
                <a:cubicBezTo>
                  <a:pt x="146" y="1259"/>
                  <a:pt x="109" y="1291"/>
                  <a:pt x="73" y="1290"/>
                </a:cubicBezTo>
                <a:cubicBezTo>
                  <a:pt x="32" y="1292"/>
                  <a:pt x="-1" y="1254"/>
                  <a:pt x="0" y="1218"/>
                </a:cubicBezTo>
                <a:lnTo>
                  <a:pt x="0" y="0"/>
                </a:lnTo>
                <a:lnTo>
                  <a:pt x="145" y="150"/>
                </a:lnTo>
                <a:close/>
              </a:path>
            </a:pathLst>
          </a:cu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sp>
        <p:nvSpPr>
          <p:cNvPr id="16" name="文本框 32"/>
          <p:cNvSpPr txBox="true"/>
          <p:nvPr/>
        </p:nvSpPr>
        <p:spPr>
          <a:xfrm rot="0" flipH="false" flipV="false">
            <a:off x="1138987" y="3871595"/>
            <a:ext cx="10144009" cy="641350"/>
          </a:xfrm>
          <a:prstGeom prst="rect">
            <a:avLst/>
          </a:prstGeom>
          <a:noFill/>
        </p:spPr>
        <p:txBody>
          <a:bodyPr wrap="square" rtlCol="false">
            <a:spAutoFit/>
          </a:bodyPr>
          <a:p>
            <a:pPr algn="ctr"/>
            <a:r>
              <a:rPr lang="en-US" sz="3600" spc="100">
                <a:latin typeface="汉仪君黑-45简"/>
                <a:ea typeface="汉仪君黑-45简"/>
                <a:cs typeface="+mn-cs"/>
              </a:rPr>
              <a:t>StyleGAN-based 3D Stylized Face Generator</a:t>
            </a:r>
            <a:endParaRPr/>
          </a:p>
        </p:txBody>
      </p:sp>
      <p:pic>
        <p:nvPicPr>
          <p:cNvPr id="17" name=""/>
          <p:cNvPicPr>
            <a:picLocks noChangeAspect="true"/>
          </p:cNvPicPr>
          <p:nvPr/>
        </p:nvPicPr>
        <p:blipFill>
          <a:blip r:embed="rId2"/>
          <a:stretch>
            <a:fillRect/>
          </a:stretch>
        </p:blipFill>
        <p:spPr>
          <a:xfrm rot="0" flipH="false" flipV="false">
            <a:off x="1393533" y="1145128"/>
            <a:ext cx="2540000" cy="647700"/>
          </a:xfrm>
          <a:prstGeom prst="rect"/>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8" name=""/>
        <p:cNvGrpSpPr/>
        <p:nvPr/>
      </p:nvGrpSpPr>
      <p:grpSpPr>
        <a:xfrm>
          <a:off x="0" y="0"/>
          <a:ext cx="0" cy="0"/>
          <a:chOff x="0" y="0"/>
          <a:chExt cx="0" cy="0"/>
        </a:xfrm>
      </p:grpSpPr>
      <p:sp>
        <p:nvSpPr>
          <p:cNvPr id="19"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20"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pic>
        <p:nvPicPr>
          <p:cNvPr id="21" name=""/>
          <p:cNvPicPr>
            <a:picLocks noChangeAspect="true"/>
          </p:cNvPicPr>
          <p:nvPr>
            <p:ph idx="1"/>
          </p:nvPr>
        </p:nvPicPr>
        <p:blipFill>
          <a:blip r:embed="rId2"/>
          <a:stretch>
            <a:fillRect/>
          </a:stretch>
        </p:blipFill>
        <p:spPr>
          <a:xfrm rot="0" flipH="false" flipV="false">
            <a:off x="132628" y="331838"/>
            <a:ext cx="10969200" cy="4271659"/>
          </a:xfrm>
          <a:prstGeom prst="rect"/>
        </p:spPr>
      </p:pic>
      <p:sp>
        <p:nvSpPr>
          <p:cNvPr id="22" name=""/>
          <p:cNvSpPr txBox="true"/>
          <p:nvPr/>
        </p:nvSpPr>
        <p:spPr>
          <a:xfrm rot="0">
            <a:off x="1121931" y="5483240"/>
            <a:ext cx="1778000" cy="368300"/>
          </a:xfrm>
          <a:prstGeom prst="rect">
            <a:avLst/>
          </a:prstGeom>
          <a:ln w="12700">
            <a:prstDash val="solid"/>
            <a:miter lim="800000"/>
          </a:ln>
        </p:spPr>
        <p:txBody>
          <a:bodyPr>
            <a:spAutoFit/>
          </a:bodyPr>
          <a:p>
            <a:pPr/>
            <a:endParaRPr/>
          </a:p>
        </p:txBody>
      </p:sp>
      <p:pic>
        <p:nvPicPr>
          <p:cNvPr id="23" name=""/>
          <p:cNvPicPr>
            <a:picLocks noChangeAspect="true"/>
          </p:cNvPicPr>
          <p:nvPr/>
        </p:nvPicPr>
        <p:blipFill>
          <a:blip r:embed="rId3"/>
          <a:stretch>
            <a:fillRect/>
          </a:stretch>
        </p:blipFill>
        <p:spPr>
          <a:xfrm rot="0" flipH="false" flipV="false">
            <a:off x="0" y="4804671"/>
            <a:ext cx="12192000" cy="1357138"/>
          </a:xfrm>
          <a:prstGeom prst="rect"/>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24" name=""/>
        <p:cNvGrpSpPr/>
        <p:nvPr/>
      </p:nvGrpSpPr>
      <p:grpSpPr>
        <a:xfrm>
          <a:off x="0" y="0"/>
          <a:ext cx="0" cy="0"/>
          <a:chOff x="0" y="0"/>
          <a:chExt cx="0" cy="0"/>
        </a:xfrm>
      </p:grpSpPr>
      <p:sp>
        <p:nvSpPr>
          <p:cNvPr id="25"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26"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27" name=""/>
          <p:cNvSpPr txBox="true"/>
          <p:nvPr/>
        </p:nvSpPr>
        <p:spPr>
          <a:xfrm rot="0" flipH="false" flipV="false">
            <a:off x="6399015" y="600393"/>
            <a:ext cx="5549900" cy="5854700"/>
          </a:xfrm>
          <a:prstGeom prst="rect">
            <a:avLst/>
          </a:prstGeom>
          <a:ln w="12700">
            <a:prstDash val="solid"/>
            <a:miter lim="800000"/>
          </a:ln>
        </p:spPr>
        <p:txBody>
          <a:bodyPr>
            <a:spAutoFit/>
          </a:bodyPr>
          <a:p>
            <a:pPr/>
            <a:r>
              <a:rPr lang="en-US"/>
              <a:t>This figure shows examples from the synthetic dataset used to train StyleNormal, featuring 3D-scanned faces rendered under different lighting conditions.</a:t>
            </a:r>
            <a:endParaRPr/>
          </a:p>
          <a:p>
            <a:pPr/>
            <a:endParaRPr lang="en-US"/>
          </a:p>
          <a:p>
            <a:pPr/>
            <a:r>
              <a:rPr lang="en-US"/>
              <a:t>The top row displays the rendered RGB images. These were generated from 3D-scanned faces under different lighting setups.</a:t>
            </a:r>
            <a:endParaRPr/>
          </a:p>
          <a:p>
            <a:pPr/>
            <a:endParaRPr lang="en-US"/>
          </a:p>
          <a:p>
            <a:pPr/>
            <a:r>
              <a:rPr lang="en-US"/>
              <a:t>The middle row illustrates GAN projection using Pivotal Tuning Inversion (PTI), ensuring accurate reconstruction of the input images.
</a:t>
            </a:r>
            <a:endParaRPr/>
          </a:p>
          <a:p>
            <a:pPr/>
            <a:r>
              <a:rPr lang="en-US"/>
              <a:t>The bottom row shows the surface normals aligned with the GAN-projected images, forming the training pairs for StyleNormal.
</a:t>
            </a:r>
            <a:endParaRPr/>
          </a:p>
          <a:p>
            <a:pPr/>
            <a:r>
              <a:rPr lang="en-US"/>
              <a:t>This figure highlights the quality and consistency of the synthetic dataset, essential for training accurate 3D surface normals.
</a:t>
            </a:r>
            <a:endParaRPr/>
          </a:p>
        </p:txBody>
      </p:sp>
      <p:pic>
        <p:nvPicPr>
          <p:cNvPr id="28" name=""/>
          <p:cNvPicPr>
            <a:picLocks noChangeAspect="true"/>
          </p:cNvPicPr>
          <p:nvPr>
            <p:ph idx="1"/>
          </p:nvPr>
        </p:nvPicPr>
        <p:blipFill>
          <a:blip r:embed="rId2"/>
          <a:stretch>
            <a:fillRect/>
          </a:stretch>
        </p:blipFill>
        <p:spPr>
          <a:xfrm rot="0" flipH="false" flipV="false">
            <a:off x="185196" y="898015"/>
            <a:ext cx="6126946" cy="4759200"/>
          </a:xfrm>
          <a:prstGeom prst="rect"/>
        </p:spPr>
      </p:pic>
    </p:spTree>
  </p:cSld>
  <p:clrMapOvr>
    <a:masterClrMapping/>
  </p:clrMapOvr>
</p:sld>
</file>

<file path=ppt/slides/slide12.xml><?xml version="1.0" encoding="utf-8"?>
<p:sld xmlns:a="http://schemas.openxmlformats.org/drawingml/2006/main" xmlns:p="http://schemas.openxmlformats.org/presentationml/2006/main">
  <p:cSld>
    <p:spTree>
      <p:nvGrpSpPr>
        <p:cNvPr id="29" name=""/>
        <p:cNvGrpSpPr/>
        <p:nvPr/>
      </p:nvGrpSpPr>
      <p:grpSpPr>
        <a:xfrm>
          <a:off x="0" y="0"/>
          <a:ext cx="0" cy="0"/>
          <a:chOff x="0" y="0"/>
          <a:chExt cx="0" cy="0"/>
        </a:xfrm>
      </p:grpSpPr>
      <p:sp>
        <p:nvSpPr>
          <p:cNvPr id="30"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31"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32" name="文本框 10"/>
          <p:cNvSpPr txBox="true"/>
          <p:nvPr/>
        </p:nvSpPr>
        <p:spPr>
          <a:xfrm rot="0" flipH="false" flipV="false">
            <a:off x="3216449" y="545465"/>
            <a:ext cx="5156200" cy="520700"/>
          </a:xfrm>
          <a:prstGeom prst="rect">
            <a:avLst/>
          </a:prstGeom>
          <a:noFill/>
        </p:spPr>
        <p:txBody>
          <a:bodyPr wrap="square" rtlCol="false">
            <a:spAutoFit/>
          </a:bodyPr>
          <a:p>
            <a:pPr/>
            <a:r>
              <a:rPr lang="en-US" sz="2800" b="true"/>
              <a:t>7-</a:t>
            </a:r>
            <a:r>
              <a:rPr sz="2800" b="true"/>
              <a:t>Normal Consistency Loss</a:t>
            </a:r>
            <a:endParaRPr/>
          </a:p>
        </p:txBody>
      </p:sp>
      <p:sp>
        <p:nvSpPr>
          <p:cNvPr id="33" name="内容占位符 2"/>
          <p:cNvSpPr>
            <a:spLocks noGrp="true"/>
          </p:cNvSpPr>
          <p:nvPr>
            <p:ph idx="1"/>
          </p:nvPr>
        </p:nvSpPr>
        <p:spPr/>
        <p:txBody>
          <a:bodyPr>
            <a:noAutofit/>
          </a:bodyPr>
          <a:lstStyle/>
          <a:p>
            <a:pPr>
              <a:buFont typeface="Arial" panose="020B0604020202020204" pitchFamily="34" charset="0"/>
              <a:buChar char="●"/>
            </a:pPr>
            <a:r>
              <a:rPr sz="2400" b="true"/>
              <a:t>Role of Normal Consistency Loss</a:t>
            </a:r>
            <a:r>
              <a:rPr sz="2400"/>
              <a:t>:</a:t>
            </a:r>
            <a:endParaRPr/>
          </a:p>
          <a:p>
            <a:pPr marL="349758" algn="l">
              <a:buFont typeface="Arial" charset="0"/>
              <a:buChar char="•"/>
            </a:pPr>
            <a:r>
              <a:rPr sz="2400"/>
              <a:t>Ensures consistent normal map estimation under varying lighting conditions.</a:t>
            </a:r>
            <a:endParaRPr/>
          </a:p>
          <a:p>
            <a:pPr marL="349758" algn="l">
              <a:buFont typeface="Arial" charset="0"/>
              <a:buChar char="•"/>
            </a:pPr>
            <a:endParaRPr lang="en-US" sz="2400"/>
          </a:p>
          <a:p>
            <a:pPr marL="349758" algn="l">
              <a:buFont typeface="Arial" charset="0"/>
              <a:buChar char="•"/>
            </a:pPr>
            <a:r>
              <a:rPr sz="2400"/>
              <a:t>Enhances the model's ability to generalize to stylized facial images.</a:t>
            </a:r>
            <a:endParaRPr/>
          </a:p>
        </p:txBody>
      </p:sp>
    </p:spTree>
  </p:cSld>
  <p:clrMapOvr>
    <a:masterClrMapping/>
  </p:clrMapOvr>
</p:sld>
</file>

<file path=ppt/slides/slide13.xml><?xml version="1.0" encoding="utf-8"?>
<p:sld xmlns:a="http://schemas.openxmlformats.org/drawingml/2006/main" xmlns:p="http://schemas.openxmlformats.org/presentationml/2006/main">
  <p:cSld>
    <p:spTree>
      <p:nvGrpSpPr>
        <p:cNvPr id="34" name=""/>
        <p:cNvGrpSpPr/>
        <p:nvPr/>
      </p:nvGrpSpPr>
      <p:grpSpPr>
        <a:xfrm>
          <a:off x="0" y="0"/>
          <a:ext cx="0" cy="0"/>
          <a:chOff x="0" y="0"/>
          <a:chExt cx="0" cy="0"/>
        </a:xfrm>
      </p:grpSpPr>
      <p:sp>
        <p:nvSpPr>
          <p:cNvPr id="35"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36"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37" name="文本框 10"/>
          <p:cNvSpPr txBox="true"/>
          <p:nvPr/>
        </p:nvSpPr>
        <p:spPr>
          <a:xfrm rot="0" flipH="false" flipV="false">
            <a:off x="2470012" y="545465"/>
            <a:ext cx="5987581" cy="520700"/>
          </a:xfrm>
          <a:prstGeom prst="rect">
            <a:avLst/>
          </a:prstGeom>
          <a:noFill/>
        </p:spPr>
        <p:txBody>
          <a:bodyPr wrap="square" rtlCol="false">
            <a:spAutoFit/>
          </a:bodyPr>
          <a:p>
            <a:pPr/>
            <a:r>
              <a:rPr lang="en-US" sz="2800" b="true"/>
              <a:t>8-</a:t>
            </a:r>
            <a:r>
              <a:rPr sz="2800" b="true"/>
              <a:t>Toonify3D Framework Workflow</a:t>
            </a:r>
            <a:endParaRPr/>
          </a:p>
        </p:txBody>
      </p:sp>
      <p:sp>
        <p:nvSpPr>
          <p:cNvPr id="38" name="内容占位符 2"/>
          <p:cNvSpPr>
            <a:spLocks noGrp="true"/>
          </p:cNvSpPr>
          <p:nvPr>
            <p:ph idx="1"/>
          </p:nvPr>
        </p:nvSpPr>
        <p:spPr/>
        <p:txBody>
          <a:bodyPr>
            <a:noAutofit/>
          </a:bodyPr>
          <a:lstStyle/>
          <a:p>
            <a:pPr>
              <a:buFont typeface="Arial" panose="020B0604020202020204" pitchFamily="34" charset="0"/>
              <a:buChar char="●"/>
            </a:pPr>
            <a:r>
              <a:rPr sz="2400" b="true"/>
              <a:t>Workflow</a:t>
            </a:r>
            <a:r>
              <a:rPr sz="2400"/>
              <a:t>:</a:t>
            </a:r>
            <a:endParaRPr/>
          </a:p>
          <a:p>
            <a:pPr marL="349758" algn="l">
              <a:buFont typeface="Arial" charset="0"/>
              <a:buChar char="•"/>
            </a:pPr>
            <a:r>
              <a:rPr sz="2400"/>
              <a:t>Input image -&gt; Normal map generation -&gt; Normal integration -&gt; Full 3D head mesh generation.</a:t>
            </a:r>
            <a:endParaRPr/>
          </a:p>
          <a:p>
            <a:pPr marL="349758" algn="l">
              <a:buFont typeface="Arial" charset="0"/>
              <a:buChar char="•"/>
            </a:pPr>
            <a:endParaRPr lang="en-US" sz="2400"/>
          </a:p>
          <a:p>
            <a:pPr marL="349758" algn="l">
              <a:buFont typeface="Arial" charset="0"/>
              <a:buChar char="•"/>
            </a:pPr>
            <a:r>
              <a:rPr sz="2400"/>
              <a:t>Combines non-rigid registration to ensure consistent mesh topology.</a:t>
            </a:r>
            <a:endParaRP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39" name=""/>
        <p:cNvGrpSpPr/>
        <p:nvPr/>
      </p:nvGrpSpPr>
      <p:grpSpPr>
        <a:xfrm>
          <a:off x="0" y="0"/>
          <a:ext cx="0" cy="0"/>
          <a:chOff x="0" y="0"/>
          <a:chExt cx="0" cy="0"/>
        </a:xfrm>
      </p:grpSpPr>
      <p:sp>
        <p:nvSpPr>
          <p:cNvPr id="40"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41"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42" name="文本框 10"/>
          <p:cNvSpPr txBox="true"/>
          <p:nvPr/>
        </p:nvSpPr>
        <p:spPr>
          <a:xfrm rot="0" flipH="false" flipV="false">
            <a:off x="937234" y="545465"/>
            <a:ext cx="10427898" cy="520700"/>
          </a:xfrm>
          <a:prstGeom prst="rect">
            <a:avLst/>
          </a:prstGeom>
          <a:noFill/>
        </p:spPr>
        <p:txBody>
          <a:bodyPr wrap="square" rtlCol="false">
            <a:spAutoFit/>
          </a:bodyPr>
          <a:p>
            <a:pPr/>
            <a:r>
              <a:rPr sz="2800" b="true"/>
              <a:t>Overall process for our full-head 3D stylized face generation</a:t>
            </a:r>
            <a:endParaRPr/>
          </a:p>
        </p:txBody>
      </p:sp>
      <p:pic>
        <p:nvPicPr>
          <p:cNvPr id="43" name=""/>
          <p:cNvPicPr>
            <a:picLocks noChangeAspect="true"/>
          </p:cNvPicPr>
          <p:nvPr>
            <p:ph idx="1"/>
          </p:nvPr>
        </p:nvPicPr>
        <p:blipFill>
          <a:blip r:embed="rId2"/>
          <a:stretch>
            <a:fillRect/>
          </a:stretch>
        </p:blipFill>
        <p:spPr>
          <a:xfrm rot="0" flipH="false" flipV="false">
            <a:off x="622408" y="1155242"/>
            <a:ext cx="10969200" cy="4412896"/>
          </a:xfrm>
          <a:prstGeom prst="rect"/>
        </p:spPr>
      </p:pic>
      <p:sp>
        <p:nvSpPr>
          <p:cNvPr id="44" name=""/>
          <p:cNvSpPr txBox="true"/>
          <p:nvPr/>
        </p:nvSpPr>
        <p:spPr>
          <a:xfrm rot="0" flipH="false" flipV="false">
            <a:off x="1374760" y="5786430"/>
            <a:ext cx="9520903" cy="368300"/>
          </a:xfrm>
          <a:prstGeom prst="rect">
            <a:avLst/>
          </a:prstGeom>
          <a:ln w="12700">
            <a:prstDash val="solid"/>
            <a:miter lim="800000"/>
          </a:ln>
        </p:spPr>
        <p:txBody>
          <a:bodyPr>
            <a:spAutoFit/>
          </a:bodyPr>
          <a:p>
            <a:pPr/>
            <a:r>
              <a:rPr/>
              <a:t>Demonstrates the step-by-step process from input image to full-head 3D mesh generation</a:t>
            </a:r>
            <a:endParaRP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45" name=""/>
        <p:cNvGrpSpPr/>
        <p:nvPr/>
      </p:nvGrpSpPr>
      <p:grpSpPr>
        <a:xfrm>
          <a:off x="0" y="0"/>
          <a:ext cx="0" cy="0"/>
          <a:chOff x="0" y="0"/>
          <a:chExt cx="0" cy="0"/>
        </a:xfrm>
      </p:grpSpPr>
      <p:sp>
        <p:nvSpPr>
          <p:cNvPr id="46"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47"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48" name=""/>
          <p:cNvSpPr txBox="true"/>
          <p:nvPr/>
        </p:nvSpPr>
        <p:spPr>
          <a:xfrm rot="0" flipH="false" flipV="false">
            <a:off x="6480335" y="315960"/>
            <a:ext cx="5594350" cy="5854700"/>
          </a:xfrm>
          <a:prstGeom prst="rect">
            <a:avLst/>
          </a:prstGeom>
          <a:ln w="12700">
            <a:prstDash val="solid"/>
            <a:miter lim="800000"/>
          </a:ln>
        </p:spPr>
        <p:txBody>
          <a:bodyPr>
            <a:spAutoFit/>
          </a:bodyPr>
          <a:p>
            <a:pPr/>
            <a:r>
              <a:rPr lang="en-US" b="true"/>
              <a:t>Overview</a:t>
            </a:r>
            <a:r>
              <a:rPr lang="en-US" b="true"/>
              <a:t>:</a:t>
            </a:r>
            <a:endParaRPr/>
          </a:p>
          <a:p>
            <a:pPr/>
            <a:r>
              <a:rPr lang="en-US"/>
              <a:t>This figure showcases the flexibility of the StyleNormal method by applying it to different stylized face outputs generated by Toonify.
</a:t>
            </a:r>
            <a:r>
              <a:rPr lang="en-US" b="true"/>
              <a:t>Examples of Different Styles:</a:t>
            </a:r>
            <a:endParaRPr/>
          </a:p>
          <a:p>
            <a:pPr/>
            <a:r>
              <a:rPr lang="en-US"/>
              <a:t>The figure displays results across different styles, such as cartoon, caricature, and Ukiyo-e, highlighting how StyleNormal adapts to different visual characteristics.
</a:t>
            </a:r>
            <a:r>
              <a:rPr lang="en-US" b="true"/>
              <a:t>Normal Map Generation:</a:t>
            </a:r>
            <a:endParaRPr/>
          </a:p>
          <a:p>
            <a:pPr/>
            <a:r>
              <a:rPr lang="en-US"/>
              <a:t>Despite the diversity in styles, StyleNormal consistently produces plausible 3D normal maps that capture the unique geometric features of each style.
</a:t>
            </a:r>
            <a:r>
              <a:rPr lang="en-US" b="true"/>
              <a:t>Diversity and Adaptability:</a:t>
            </a:r>
            <a:endParaRPr/>
          </a:p>
          <a:p>
            <a:pPr/>
            <a:r>
              <a:rPr lang="en-US"/>
              <a:t>This demonstrates the adaptability of StyleNormal, as it effectively generalizes across multiple domains without the need for retraining or fine-tuning.</a:t>
            </a:r>
            <a:endParaRPr/>
          </a:p>
          <a:p>
            <a:pPr/>
            <a:r>
              <a:rPr lang="en-US" b="true"/>
              <a:t>Summary:</a:t>
            </a:r>
            <a:r>
              <a:rPr lang="en-US"/>
              <a:t>
This figure highlights the robustness of the approach, showing that StyleNormal can generate accurate 3D representations for a wide range of stylized faces.</a:t>
            </a:r>
            <a:endParaRPr/>
          </a:p>
        </p:txBody>
      </p:sp>
      <p:pic>
        <p:nvPicPr>
          <p:cNvPr id="49" name=""/>
          <p:cNvPicPr>
            <a:picLocks noChangeAspect="true"/>
          </p:cNvPicPr>
          <p:nvPr>
            <p:ph idx="1"/>
          </p:nvPr>
        </p:nvPicPr>
        <p:blipFill>
          <a:blip r:embed="rId2"/>
          <a:stretch>
            <a:fillRect/>
          </a:stretch>
        </p:blipFill>
        <p:spPr>
          <a:xfrm rot="0" flipH="false" flipV="false">
            <a:off x="0" y="315960"/>
            <a:ext cx="6480335" cy="4759200"/>
          </a:xfrm>
          <a:prstGeom prst="rect"/>
        </p:spPr>
      </p:pic>
      <p:sp>
        <p:nvSpPr>
          <p:cNvPr id="50" name=""/>
          <p:cNvSpPr txBox="true"/>
          <p:nvPr/>
        </p:nvSpPr>
        <p:spPr>
          <a:xfrm rot="0" flipH="false" flipV="false">
            <a:off x="372997" y="5075160"/>
            <a:ext cx="5955567" cy="914400"/>
          </a:xfrm>
          <a:prstGeom prst="rect">
            <a:avLst/>
          </a:prstGeom>
          <a:ln w="12700">
            <a:prstDash val="solid"/>
            <a:miter lim="800000"/>
          </a:ln>
        </p:spPr>
        <p:txBody>
          <a:bodyPr>
            <a:spAutoFit/>
          </a:bodyPr>
          <a:p>
            <a:pPr/>
            <a:r>
              <a:rPr lang="en-US"/>
              <a:t>Results of StyleNormal fromToonify outputs of various styles. Without requiring additional training, StyleNormal generates plausible 3D normals for multiple domains</a:t>
            </a:r>
            <a:endParaRPr/>
          </a:p>
        </p:txBody>
      </p:sp>
    </p:spTree>
  </p:cSld>
  <p:clrMapOvr>
    <a:masterClrMapping/>
  </p:clrMapOvr>
</p:sld>
</file>

<file path=ppt/slides/slide16.xml><?xml version="1.0" encoding="utf-8"?>
<p:sld xmlns:a="http://schemas.openxmlformats.org/drawingml/2006/main" xmlns:p="http://schemas.openxmlformats.org/presentationml/2006/main">
  <p:cSld>
    <p:spTree>
      <p:nvGrpSpPr>
        <p:cNvPr id="51" name=""/>
        <p:cNvGrpSpPr/>
        <p:nvPr/>
      </p:nvGrpSpPr>
      <p:grpSpPr>
        <a:xfrm>
          <a:off x="0" y="0"/>
          <a:ext cx="0" cy="0"/>
          <a:chOff x="0" y="0"/>
          <a:chExt cx="0" cy="0"/>
        </a:xfrm>
      </p:grpSpPr>
      <p:sp>
        <p:nvSpPr>
          <p:cNvPr id="52"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53"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54" name="文本框 10"/>
          <p:cNvSpPr txBox="true"/>
          <p:nvPr/>
        </p:nvSpPr>
        <p:spPr>
          <a:xfrm rot="0" flipH="false" flipV="false">
            <a:off x="3528736" y="545465"/>
            <a:ext cx="4249379" cy="520700"/>
          </a:xfrm>
          <a:prstGeom prst="rect">
            <a:avLst/>
          </a:prstGeom>
          <a:noFill/>
        </p:spPr>
        <p:txBody>
          <a:bodyPr wrap="square" rtlCol="false">
            <a:spAutoFit/>
          </a:bodyPr>
          <a:p>
            <a:pPr/>
            <a:r>
              <a:rPr lang="en-US" sz="2800" b="true"/>
              <a:t>9-</a:t>
            </a:r>
            <a:r>
              <a:rPr sz="2800" b="true"/>
              <a:t>Experimental Results</a:t>
            </a:r>
            <a:endParaRPr/>
          </a:p>
        </p:txBody>
      </p:sp>
      <p:sp>
        <p:nvSpPr>
          <p:cNvPr id="55" name="内容占位符 2"/>
          <p:cNvSpPr>
            <a:spLocks noGrp="true"/>
          </p:cNvSpPr>
          <p:nvPr>
            <p:ph idx="1"/>
          </p:nvPr>
        </p:nvSpPr>
        <p:spPr/>
        <p:txBody>
          <a:bodyPr>
            <a:noAutofit/>
          </a:bodyPr>
          <a:lstStyle/>
          <a:p>
            <a:pPr marL="349758" algn="l">
              <a:buFont typeface="Arial" charset="0"/>
              <a:buChar char="•"/>
            </a:pPr>
            <a:r>
              <a:rPr sz="2600" b="true"/>
              <a:t>Qualitative Comparison</a:t>
            </a:r>
            <a:r>
              <a:rPr sz="2600"/>
              <a:t>:</a:t>
            </a:r>
            <a:endParaRPr/>
          </a:p>
          <a:p>
            <a:pPr marL="806958" lvl="1" algn="l">
              <a:buFont typeface="Arial" charset="0"/>
              <a:buChar char="•"/>
            </a:pPr>
            <a:r>
              <a:rPr lang="en-US" sz="2400"/>
              <a:t>Compares the geometric quality of 3D surfaces generated by Toonify3D and other state-of-the-art methods.</a:t>
            </a:r>
            <a:endParaRPr/>
          </a:p>
          <a:p>
            <a:pPr marL="349758" algn="l">
              <a:buFont typeface="Arial" charset="0"/>
              <a:buChar char="•"/>
            </a:pPr>
            <a:endParaRPr sz="2600"/>
          </a:p>
          <a:p>
            <a:pPr marL="806958" lvl="1" algn="l">
              <a:buFont typeface="Arial" charset="0"/>
              <a:buChar char="•"/>
            </a:pPr>
            <a:r>
              <a:rPr sz="2400"/>
              <a:t>Evaluation of normal map accuracy shows that StyleNormal outperforms existing methods with limited training data.</a:t>
            </a:r>
            <a:endParaRP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56" name=""/>
        <p:cNvGrpSpPr/>
        <p:nvPr/>
      </p:nvGrpSpPr>
      <p:grpSpPr>
        <a:xfrm>
          <a:off x="0" y="0"/>
          <a:ext cx="0" cy="0"/>
          <a:chOff x="0" y="0"/>
          <a:chExt cx="0" cy="0"/>
        </a:xfrm>
      </p:grpSpPr>
      <p:sp>
        <p:nvSpPr>
          <p:cNvPr id="57"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58"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59" name=""/>
          <p:cNvSpPr txBox="true"/>
          <p:nvPr/>
        </p:nvSpPr>
        <p:spPr>
          <a:xfrm rot="0" flipH="false" flipV="false">
            <a:off x="6395815" y="429812"/>
            <a:ext cx="5384800" cy="5854700"/>
          </a:xfrm>
          <a:prstGeom prst="rect">
            <a:avLst/>
          </a:prstGeom>
          <a:ln w="12700">
            <a:prstDash val="solid"/>
            <a:miter lim="800000"/>
          </a:ln>
        </p:spPr>
        <p:txBody>
          <a:bodyPr>
            <a:spAutoFit/>
          </a:bodyPr>
          <a:p>
            <a:pPr/>
            <a:r>
              <a:rPr lang="en-US" b="true"/>
              <a:t>Comparison Baseline:</a:t>
            </a:r>
            <a:endParaRPr/>
          </a:p>
          <a:p>
            <a:pPr/>
            <a:r>
              <a:rPr lang="en-US"/>
              <a:t>On the left side,the results from LiftedGAN and EG3D, while the right side shows the corresponding results from the Toonify3D method.
</a:t>
            </a:r>
            <a:r>
              <a:rPr lang="en-US" b="true"/>
              <a:t>Geometric Details:</a:t>
            </a:r>
            <a:endParaRPr/>
          </a:p>
          <a:p>
            <a:pPr/>
            <a:r>
              <a:rPr lang="en-US"/>
              <a:t>The comparison focuses on the geometric quality of the 3D surfaces. As shown, our Toonify3D method produces much cleaner and more detailed geometries, particularly in facial components like the eyes and nose.
</a:t>
            </a:r>
            <a:r>
              <a:rPr lang="en-US" b="true"/>
              <a:t>Quality Improvement:</a:t>
            </a:r>
            <a:endParaRPr/>
          </a:p>
          <a:p>
            <a:pPr/>
            <a:r>
              <a:rPr lang="en-US"/>
              <a:t>Toonify3D significantly reduces the blurring and smoothing that are common in other methods, resulting in sharper and more accurate 3D representations.</a:t>
            </a:r>
            <a:endParaRPr/>
          </a:p>
          <a:p>
            <a:pPr/>
            <a:r>
              <a:rPr lang="en-US" b="true"/>
              <a:t>Summary:</a:t>
            </a:r>
            <a:r>
              <a:rPr lang="en-US"/>
              <a:t>
This figure clearly illustrates the superior performance of Toonify3D in generating high-quality 3D surfaces, making it a more effective tool for applications requiring detailed and accurate 3D models.</a:t>
            </a:r>
            <a:endParaRPr/>
          </a:p>
        </p:txBody>
      </p:sp>
      <p:sp>
        <p:nvSpPr>
          <p:cNvPr id="60" name=""/>
          <p:cNvSpPr txBox="true"/>
          <p:nvPr/>
        </p:nvSpPr>
        <p:spPr>
          <a:xfrm rot="0" flipH="false" flipV="false">
            <a:off x="323890" y="429812"/>
            <a:ext cx="5993579" cy="641350"/>
          </a:xfrm>
          <a:prstGeom prst="rect">
            <a:avLst/>
          </a:prstGeom>
          <a:ln w="12700">
            <a:prstDash val="solid"/>
            <a:miter lim="800000"/>
          </a:ln>
        </p:spPr>
        <p:txBody>
          <a:bodyPr>
            <a:spAutoFit/>
          </a:bodyPr>
          <a:p>
            <a:pPr/>
            <a:r>
              <a:rPr lang="en-US"/>
              <a:t>Highlights the differences in detail and accuracy between Toonify3D and other 3D reconstruction methods.</a:t>
            </a:r>
            <a:endParaRPr/>
          </a:p>
        </p:txBody>
      </p:sp>
      <p:pic>
        <p:nvPicPr>
          <p:cNvPr id="61" name=""/>
          <p:cNvPicPr>
            <a:picLocks noChangeAspect="true"/>
          </p:cNvPicPr>
          <p:nvPr>
            <p:ph idx="1"/>
          </p:nvPr>
        </p:nvPicPr>
        <p:blipFill>
          <a:blip r:embed="rId2"/>
          <a:stretch>
            <a:fillRect/>
          </a:stretch>
        </p:blipFill>
        <p:spPr>
          <a:xfrm rot="0" flipH="false" flipV="false">
            <a:off x="213316" y="1071162"/>
            <a:ext cx="6214727" cy="3606184"/>
          </a:xfrm>
          <a:prstGeom prst="rect"/>
        </p:spPr>
      </p:pic>
      <p:sp>
        <p:nvSpPr>
          <p:cNvPr id="62" name=""/>
          <p:cNvSpPr txBox="true"/>
          <p:nvPr/>
        </p:nvSpPr>
        <p:spPr>
          <a:xfrm rot="0" flipH="false" flipV="false">
            <a:off x="600392" y="4677346"/>
            <a:ext cx="5669047" cy="1460500"/>
          </a:xfrm>
          <a:prstGeom prst="rect">
            <a:avLst/>
          </a:prstGeom>
          <a:ln w="12700">
            <a:prstDash val="solid"/>
            <a:miter lim="800000"/>
          </a:ln>
        </p:spPr>
        <p:txBody>
          <a:bodyPr>
            <a:spAutoFit/>
          </a:bodyPr>
          <a:p>
            <a:pPr lvl="0"/>
            <a:r>
              <a:rPr lang="en-US" b="true"/>
              <a:t>Overview</a:t>
            </a:r>
            <a:r>
              <a:rPr lang="en-US" b="true"/>
              <a:t>:</a:t>
            </a:r>
            <a:endParaRPr sz="1800">
              <a:solidFill>
                <a:schemeClr val="tx1">
                  <a:alpha val="100000"/>
                </a:schemeClr>
              </a:solidFill>
              <a:latin typeface="Arial"/>
              <a:ea typeface="微软雅黑"/>
              <a:cs typeface="+mn-cs"/>
            </a:endParaRPr>
          </a:p>
          <a:p>
            <a:pPr lvl="0"/>
            <a:r>
              <a:rPr lang="en-US"/>
              <a:t>This Figure presents a qualitative comparison </a:t>
            </a:r>
            <a:r>
              <a:rPr lang="en-US"/>
              <a:t>between the Toonify3D framework and other leading 3D reconstruction methods, specifically LiftedGAN and EG3D.</a:t>
            </a:r>
            <a:endParaRP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63" name=""/>
        <p:cNvGrpSpPr/>
        <p:nvPr/>
      </p:nvGrpSpPr>
      <p:grpSpPr>
        <a:xfrm>
          <a:off x="0" y="0"/>
          <a:ext cx="0" cy="0"/>
          <a:chOff x="0" y="0"/>
          <a:chExt cx="0" cy="0"/>
        </a:xfrm>
      </p:grpSpPr>
      <p:sp>
        <p:nvSpPr>
          <p:cNvPr id="64"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65"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66" name=""/>
          <p:cNvSpPr txBox="true"/>
          <p:nvPr/>
        </p:nvSpPr>
        <p:spPr>
          <a:xfrm>
            <a:off x="3048000" y="3324225"/>
            <a:ext cx="6096000" cy="209550"/>
          </a:xfrm>
        </p:spPr>
        <p:txBody>
          <a:bodyPr>
            <a:spAutoFit/>
          </a:bodyPr>
          <a:p>
            <a:pPr/>
            <a:r>
              <a:rPr sz="800" b="true">
                <a:solidFill>
                  <a:srgbClr val="000000">
                    <a:alpha val="100000"/>
                  </a:srgbClr>
                </a:solidFill>
                <a:latin typeface="LinLibertineTB"/>
                <a:ea typeface="LinLibertineTB"/>
              </a:rPr>
              <a:t>p</a:t>
            </a:r>
            <a:endParaRPr/>
          </a:p>
        </p:txBody>
      </p:sp>
      <p:pic>
        <p:nvPicPr>
          <p:cNvPr id="67" name=""/>
          <p:cNvPicPr>
            <a:picLocks noChangeAspect="true"/>
          </p:cNvPicPr>
          <p:nvPr>
            <p:ph idx="1"/>
          </p:nvPr>
        </p:nvPicPr>
        <p:blipFill>
          <a:blip r:embed="rId2"/>
          <a:stretch>
            <a:fillRect/>
          </a:stretch>
        </p:blipFill>
        <p:spPr>
          <a:xfrm rot="0" flipH="false" flipV="false">
            <a:off x="831112" y="522045"/>
            <a:ext cx="10529777" cy="5735562"/>
          </a:xfrm>
          <a:prstGeom prst="rect"/>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68" name=""/>
        <p:cNvGrpSpPr/>
        <p:nvPr/>
      </p:nvGrpSpPr>
      <p:grpSpPr>
        <a:xfrm>
          <a:off x="0" y="0"/>
          <a:ext cx="0" cy="0"/>
          <a:chOff x="0" y="0"/>
          <a:chExt cx="0" cy="0"/>
        </a:xfrm>
      </p:grpSpPr>
      <p:sp>
        <p:nvSpPr>
          <p:cNvPr id="69"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70"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71" name=""/>
          <p:cNvSpPr txBox="true"/>
          <p:nvPr/>
        </p:nvSpPr>
        <p:spPr>
          <a:xfrm>
            <a:off x="3048000" y="3324225"/>
            <a:ext cx="6096000" cy="209550"/>
          </a:xfrm>
        </p:spPr>
        <p:txBody>
          <a:bodyPr>
            <a:spAutoFit/>
          </a:bodyPr>
          <a:p>
            <a:pPr/>
            <a:r>
              <a:rPr sz="800" b="true">
                <a:solidFill>
                  <a:srgbClr val="000000">
                    <a:alpha val="100000"/>
                  </a:srgbClr>
                </a:solidFill>
                <a:latin typeface="LinLibertineTB"/>
                <a:ea typeface="LinLibertineTB"/>
              </a:rPr>
              <a:t>p</a:t>
            </a:r>
            <a:endParaRPr/>
          </a:p>
        </p:txBody>
      </p:sp>
      <p:pic>
        <p:nvPicPr>
          <p:cNvPr id="72" name=""/>
          <p:cNvPicPr>
            <a:picLocks noChangeAspect="true"/>
          </p:cNvPicPr>
          <p:nvPr>
            <p:ph idx="1"/>
          </p:nvPr>
        </p:nvPicPr>
        <p:blipFill>
          <a:blip r:embed="rId2"/>
          <a:stretch>
            <a:fillRect/>
          </a:stretch>
        </p:blipFill>
        <p:spPr>
          <a:xfrm rot="0" flipH="false" flipV="false">
            <a:off x="925660" y="264233"/>
            <a:ext cx="10065555" cy="6119985"/>
          </a:xfrm>
          <a:prstGeom prst="rect"/>
        </p:spPr>
      </p:pic>
    </p:spTree>
  </p:cSld>
  <p:clrMapOvr>
    <a:masterClrMapping/>
  </p:clrMapOvr>
</p:sld>
</file>

<file path=ppt/slides/slide2.xml><?xml version="1.0" encoding="utf-8"?>
<p:sld xmlns:a="http://schemas.openxmlformats.org/drawingml/2006/main" xmlns:p="http://schemas.openxmlformats.org/presentationml/2006/main">
  <p:cSld>
    <p:spTree>
      <p:nvGrpSpPr>
        <p:cNvPr id="73" name=""/>
        <p:cNvGrpSpPr/>
        <p:nvPr/>
      </p:nvGrpSpPr>
      <p:grpSpPr>
        <a:xfrm>
          <a:off x="0" y="0"/>
          <a:ext cx="0" cy="0"/>
          <a:chOff x="0" y="0"/>
          <a:chExt cx="0" cy="0"/>
        </a:xfrm>
      </p:grpSpPr>
      <p:sp>
        <p:nvSpPr>
          <p:cNvPr id="74"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75"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76" name="文本框 10"/>
          <p:cNvSpPr txBox="true"/>
          <p:nvPr/>
        </p:nvSpPr>
        <p:spPr>
          <a:xfrm rot="0" flipH="false" flipV="false">
            <a:off x="4568357" y="600393"/>
            <a:ext cx="2470618" cy="520700"/>
          </a:xfrm>
          <a:prstGeom prst="rect">
            <a:avLst/>
          </a:prstGeom>
          <a:noFill/>
        </p:spPr>
        <p:txBody>
          <a:bodyPr wrap="square" rtlCol="false">
            <a:spAutoFit/>
          </a:bodyPr>
          <a:p>
            <a:pPr algn="ctr"/>
            <a:r>
              <a:rPr lang="en-US" sz="2800" b="true"/>
              <a:t>1-Keyword</a:t>
            </a:r>
            <a:endParaRPr/>
          </a:p>
        </p:txBody>
      </p:sp>
      <p:sp>
        <p:nvSpPr>
          <p:cNvPr id="77" name="椭圆 53"/>
          <p:cNvSpPr/>
          <p:nvPr/>
        </p:nvSpPr>
        <p:spPr>
          <a:xfrm rot="0" flipH="false" flipV="false">
            <a:off x="1236027" y="1299845"/>
            <a:ext cx="817880" cy="817880"/>
          </a:xfrm>
          <a:prstGeom prst="ellipse">
            <a:avLst/>
          </a:prstGeom>
          <a:solidFill>
            <a:srgbClr val="9BD3EF">
              <a:alpha val="100000"/>
            </a:srgbClr>
          </a:solidFill>
          <a:ln w="12700">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chemeClr val="tx1"/>
              </a:solidFill>
            </a:endParaRPr>
          </a:p>
        </p:txBody>
      </p:sp>
      <p:sp>
        <p:nvSpPr>
          <p:cNvPr id="78" name="文本框 23"/>
          <p:cNvSpPr txBox="true"/>
          <p:nvPr/>
        </p:nvSpPr>
        <p:spPr>
          <a:xfrm rot="0" flipH="false" flipV="false">
            <a:off x="1326832" y="1388110"/>
            <a:ext cx="725170" cy="645160"/>
          </a:xfrm>
          <a:prstGeom prst="rect">
            <a:avLst/>
          </a:prstGeom>
          <a:noFill/>
          <a:ln/>
        </p:spPr>
        <p:txBody>
          <a:bodyPr wrap="none" rtlCol="false" anchor="t">
            <a:spAutoFit/>
          </a:bodyPr>
          <a:p>
            <a:pPr/>
            <a:r>
              <a:rPr lang="en-US" altLang="zh-CN" sz="3600">
                <a:latin typeface="汉仪君黑-45简" panose="020B0604020202020204" charset="-122"/>
                <a:ea typeface="汉仪君黑-45简" panose="020B0604020202020204" charset="-122"/>
              </a:rPr>
              <a:t>01</a:t>
            </a:r>
            <a:endParaRPr lang="en-US" altLang="zh-CN" sz="3600">
              <a:latin typeface="汉仪君黑-45简" panose="020B0604020202020204" charset="-122"/>
              <a:ea typeface="汉仪君黑-45简" panose="020B0604020202020204" charset="-122"/>
            </a:endParaRPr>
          </a:p>
        </p:txBody>
      </p:sp>
      <p:sp>
        <p:nvSpPr>
          <p:cNvPr id="79" name="椭圆 53"/>
          <p:cNvSpPr/>
          <p:nvPr/>
        </p:nvSpPr>
        <p:spPr>
          <a:xfrm rot="0" flipH="false" flipV="false">
            <a:off x="1242377" y="2477110"/>
            <a:ext cx="817880" cy="817880"/>
          </a:xfrm>
          <a:prstGeom prst="ellipse">
            <a:avLst/>
          </a:prstGeom>
          <a:solidFill>
            <a:srgbClr val="9BD3EF">
              <a:alpha val="100000"/>
            </a:srgbClr>
          </a:solidFill>
          <a:ln w="12700">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chemeClr val="tx1"/>
              </a:solidFill>
            </a:endParaRPr>
          </a:p>
        </p:txBody>
      </p:sp>
      <p:sp>
        <p:nvSpPr>
          <p:cNvPr id="80" name="文本框 23"/>
          <p:cNvSpPr txBox="true"/>
          <p:nvPr/>
        </p:nvSpPr>
        <p:spPr>
          <a:xfrm rot="0" flipH="false" flipV="false">
            <a:off x="1326832" y="2559025"/>
            <a:ext cx="641350" cy="647700"/>
          </a:xfrm>
          <a:prstGeom prst="rect">
            <a:avLst/>
          </a:prstGeom>
          <a:noFill/>
          <a:ln/>
        </p:spPr>
        <p:txBody>
          <a:bodyPr wrap="none" rtlCol="false" anchor="t">
            <a:spAutoFit/>
          </a:bodyPr>
          <a:p>
            <a:pPr/>
            <a:r>
              <a:rPr lang="en-US" sz="3600">
                <a:latin typeface="汉仪君黑-45简"/>
                <a:ea typeface="汉仪君黑-45简"/>
                <a:cs typeface="+mn-cs"/>
              </a:rPr>
              <a:t>02</a:t>
            </a:r>
            <a:endParaRPr/>
          </a:p>
        </p:txBody>
      </p:sp>
      <p:sp>
        <p:nvSpPr>
          <p:cNvPr id="81" name="椭圆 53"/>
          <p:cNvSpPr/>
          <p:nvPr/>
        </p:nvSpPr>
        <p:spPr>
          <a:xfrm rot="0" flipH="false" flipV="false">
            <a:off x="1242377" y="3664535"/>
            <a:ext cx="817880" cy="817880"/>
          </a:xfrm>
          <a:prstGeom prst="ellipse">
            <a:avLst/>
          </a:prstGeom>
          <a:solidFill>
            <a:srgbClr val="9BD3EF">
              <a:alpha val="100000"/>
            </a:srgbClr>
          </a:solidFill>
          <a:ln w="12700">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chemeClr val="tx1"/>
              </a:solidFill>
            </a:endParaRPr>
          </a:p>
        </p:txBody>
      </p:sp>
      <p:sp>
        <p:nvSpPr>
          <p:cNvPr id="82" name="文本框 23"/>
          <p:cNvSpPr txBox="true"/>
          <p:nvPr/>
        </p:nvSpPr>
        <p:spPr>
          <a:xfrm rot="0" flipH="false" flipV="false">
            <a:off x="1320482" y="3771850"/>
            <a:ext cx="641350" cy="647700"/>
          </a:xfrm>
          <a:prstGeom prst="rect">
            <a:avLst/>
          </a:prstGeom>
          <a:noFill/>
          <a:ln/>
        </p:spPr>
        <p:txBody>
          <a:bodyPr wrap="none" rtlCol="false" anchor="t">
            <a:spAutoFit/>
          </a:bodyPr>
          <a:p>
            <a:pPr/>
            <a:r>
              <a:rPr lang="en-US" sz="3600">
                <a:latin typeface="汉仪君黑-45简"/>
                <a:ea typeface="汉仪君黑-45简"/>
                <a:cs typeface="+mn-cs"/>
              </a:rPr>
              <a:t>03</a:t>
            </a:r>
            <a:endParaRPr/>
          </a:p>
        </p:txBody>
      </p:sp>
      <p:sp>
        <p:nvSpPr>
          <p:cNvPr id="83" name="椭圆 53"/>
          <p:cNvSpPr/>
          <p:nvPr/>
        </p:nvSpPr>
        <p:spPr>
          <a:xfrm rot="0" flipH="false" flipV="false">
            <a:off x="1236027" y="4858310"/>
            <a:ext cx="817880" cy="817880"/>
          </a:xfrm>
          <a:prstGeom prst="ellipse">
            <a:avLst/>
          </a:prstGeom>
          <a:solidFill>
            <a:srgbClr val="9BD3EF">
              <a:alpha val="100000"/>
            </a:srgbClr>
          </a:solidFill>
          <a:ln w="12700">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chemeClr val="tx1"/>
              </a:solidFill>
            </a:endParaRPr>
          </a:p>
        </p:txBody>
      </p:sp>
      <p:sp>
        <p:nvSpPr>
          <p:cNvPr id="84" name="文本框 23"/>
          <p:cNvSpPr txBox="true"/>
          <p:nvPr/>
        </p:nvSpPr>
        <p:spPr>
          <a:xfrm rot="0" flipH="false" flipV="false">
            <a:off x="1326832" y="4952925"/>
            <a:ext cx="641350" cy="647700"/>
          </a:xfrm>
          <a:prstGeom prst="rect">
            <a:avLst/>
          </a:prstGeom>
          <a:noFill/>
          <a:ln/>
        </p:spPr>
        <p:txBody>
          <a:bodyPr wrap="none" rtlCol="false" anchor="t">
            <a:spAutoFit/>
          </a:bodyPr>
          <a:p>
            <a:pPr/>
            <a:r>
              <a:rPr lang="en-US" sz="3600">
                <a:latin typeface="汉仪君黑-45简"/>
                <a:ea typeface="汉仪君黑-45简"/>
                <a:cs typeface="+mn-cs"/>
              </a:rPr>
              <a:t>04</a:t>
            </a:r>
            <a:endParaRPr/>
          </a:p>
        </p:txBody>
      </p:sp>
      <p:sp>
        <p:nvSpPr>
          <p:cNvPr id="85" name=""/>
          <p:cNvSpPr txBox="true"/>
          <p:nvPr/>
        </p:nvSpPr>
        <p:spPr>
          <a:xfrm rot="0" flipH="false" flipV="false">
            <a:off x="2465088" y="1243488"/>
            <a:ext cx="8686975" cy="1187450"/>
          </a:xfrm>
          <a:prstGeom prst="rect">
            <a:avLst/>
          </a:prstGeom>
          <a:ln w="12700">
            <a:prstDash val="solid"/>
            <a:miter lim="800000"/>
          </a:ln>
        </p:spPr>
        <p:txBody>
          <a:bodyPr>
            <a:spAutoFit/>
          </a:bodyPr>
          <a:p>
            <a:pPr/>
            <a:r>
              <a:rPr lang="en-US" b="true"/>
              <a:t>Toonify</a:t>
            </a:r>
            <a:r>
              <a:rPr lang="en-US"/>
              <a:t> is a 2D cartoon face generation framework based on StyleGAN. </a:t>
            </a:r>
            <a:endParaRPr/>
          </a:p>
          <a:p>
            <a:pPr/>
            <a:r>
              <a:rPr lang="en-US"/>
              <a:t>It fine-tunes the original StyleGAN model to convert photo-level face images into cartoon-style face images.
</a:t>
            </a:r>
            <a:endParaRPr/>
          </a:p>
        </p:txBody>
      </p:sp>
      <p:sp>
        <p:nvSpPr>
          <p:cNvPr id="86" name=""/>
          <p:cNvSpPr txBox="true"/>
          <p:nvPr/>
        </p:nvSpPr>
        <p:spPr>
          <a:xfrm rot="0" flipH="false" flipV="false">
            <a:off x="2465088" y="3524513"/>
            <a:ext cx="8266236" cy="1187450"/>
          </a:xfrm>
          <a:prstGeom prst="rect">
            <a:avLst/>
          </a:prstGeom>
          <a:ln w="12700">
            <a:prstDash val="solid"/>
            <a:miter lim="800000"/>
          </a:ln>
        </p:spPr>
        <p:txBody>
          <a:bodyPr>
            <a:spAutoFit/>
          </a:bodyPr>
          <a:p>
            <a:pPr/>
            <a:r>
              <a:rPr lang="en-US" b="true"/>
              <a:t>Toonify3D</a:t>
            </a:r>
            <a:r>
              <a:rPr lang="en-US"/>
              <a:t> is a 3D stylized face generation framework based on StyleGAN.</a:t>
            </a:r>
            <a:endParaRPr/>
          </a:p>
          <a:p>
            <a:pPr/>
            <a:r>
              <a:rPr lang="en-US"/>
              <a:t>It uses the 2D cartoon face images generated by Toonify, and through a method called StyleNormal, predicts the 3D normal map to obtain 3D surface geometric information, and finally generates a complete 3D cartoon face model.</a:t>
            </a:r>
            <a:endParaRPr/>
          </a:p>
        </p:txBody>
      </p:sp>
      <p:sp>
        <p:nvSpPr>
          <p:cNvPr id="87" name=""/>
          <p:cNvSpPr txBox="true"/>
          <p:nvPr/>
        </p:nvSpPr>
        <p:spPr>
          <a:xfrm rot="0" flipH="false" flipV="false">
            <a:off x="2465088" y="2257908"/>
            <a:ext cx="8407400" cy="1187450"/>
          </a:xfrm>
          <a:prstGeom prst="rect">
            <a:avLst/>
          </a:prstGeom>
          <a:ln w="12700">
            <a:prstDash val="solid"/>
            <a:miter lim="800000"/>
          </a:ln>
        </p:spPr>
        <p:txBody>
          <a:bodyPr>
            <a:spAutoFit/>
          </a:bodyPr>
          <a:p>
            <a:pPr/>
            <a:r>
              <a:rPr lang="en-US" b="true"/>
              <a:t>StyleGAN</a:t>
            </a:r>
            <a:r>
              <a:rPr lang="en-US"/>
              <a:t> is a Generative Adversarial Network (GAN) architecture.</a:t>
            </a:r>
            <a:endParaRPr/>
          </a:p>
          <a:p>
            <a:pPr/>
            <a:r>
              <a:rPr lang="en-US"/>
              <a:t>It's</a:t>
            </a:r>
            <a:r>
              <a:rPr lang="en-US"/>
              <a:t> an advanced image generation model that can generate high-quality images.</a:t>
            </a:r>
            <a:endParaRPr/>
          </a:p>
          <a:p>
            <a:pPr/>
            <a:r>
              <a:rPr lang="en-US"/>
              <a:t>It can not only be used to generate images, but also be applied to other tasks, such as image-to-image translation, face generation, and editing.</a:t>
            </a:r>
            <a:endParaRPr/>
          </a:p>
        </p:txBody>
      </p:sp>
      <p:sp>
        <p:nvSpPr>
          <p:cNvPr id="88" name=""/>
          <p:cNvSpPr txBox="true"/>
          <p:nvPr/>
        </p:nvSpPr>
        <p:spPr>
          <a:xfrm rot="0" flipH="false" flipV="false">
            <a:off x="2465088" y="4914812"/>
            <a:ext cx="8191500" cy="641350"/>
          </a:xfrm>
          <a:prstGeom prst="rect">
            <a:avLst/>
          </a:prstGeom>
          <a:ln w="12700">
            <a:prstDash val="solid"/>
            <a:miter lim="800000"/>
          </a:ln>
        </p:spPr>
        <p:txBody>
          <a:bodyPr>
            <a:spAutoFit/>
          </a:bodyPr>
          <a:p>
            <a:pPr/>
            <a:r>
              <a:rPr lang="en-US" b="true"/>
              <a:t>StyleNormal</a:t>
            </a:r>
            <a:r>
              <a:rPr lang="en-US"/>
              <a:t> is a small neural network that can predict the corresponding surface normal vectors from the pixel-level StyleGAN feature vectors. </a:t>
            </a:r>
            <a:endParaRP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89" name=""/>
        <p:cNvGrpSpPr/>
        <p:nvPr/>
      </p:nvGrpSpPr>
      <p:grpSpPr>
        <a:xfrm>
          <a:off x="0" y="0"/>
          <a:ext cx="0" cy="0"/>
          <a:chOff x="0" y="0"/>
          <a:chExt cx="0" cy="0"/>
        </a:xfrm>
      </p:grpSpPr>
      <p:sp>
        <p:nvSpPr>
          <p:cNvPr id="90"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91"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92" name=""/>
          <p:cNvSpPr txBox="true"/>
          <p:nvPr/>
        </p:nvSpPr>
        <p:spPr>
          <a:xfrm>
            <a:off x="3048000" y="3324225"/>
            <a:ext cx="6096000" cy="209550"/>
          </a:xfrm>
        </p:spPr>
        <p:txBody>
          <a:bodyPr>
            <a:spAutoFit/>
          </a:bodyPr>
          <a:p>
            <a:pPr/>
            <a:r>
              <a:rPr sz="800" b="true">
                <a:solidFill>
                  <a:srgbClr val="000000">
                    <a:alpha val="100000"/>
                  </a:srgbClr>
                </a:solidFill>
                <a:latin typeface="LinLibertineTB"/>
                <a:ea typeface="LinLibertineTB"/>
              </a:rPr>
              <a:t>p</a:t>
            </a:r>
            <a:endParaRPr/>
          </a:p>
        </p:txBody>
      </p:sp>
      <p:pic>
        <p:nvPicPr>
          <p:cNvPr id="93" name=""/>
          <p:cNvPicPr>
            <a:picLocks noChangeAspect="true"/>
          </p:cNvPicPr>
          <p:nvPr>
            <p:ph idx="1"/>
          </p:nvPr>
        </p:nvPicPr>
        <p:blipFill>
          <a:blip r:embed="rId2"/>
          <a:stretch>
            <a:fillRect/>
          </a:stretch>
        </p:blipFill>
        <p:spPr>
          <a:xfrm rot="0" flipH="false" flipV="false">
            <a:off x="5004419" y="102242"/>
            <a:ext cx="5986796" cy="6653516"/>
          </a:xfrm>
          <a:prstGeom prst="rect"/>
        </p:spPr>
      </p:pic>
      <p:sp>
        <p:nvSpPr>
          <p:cNvPr id="94" name=""/>
          <p:cNvSpPr txBox="true"/>
          <p:nvPr/>
        </p:nvSpPr>
        <p:spPr>
          <a:xfrm rot="0" flipH="false" flipV="false">
            <a:off x="1295751" y="1584325"/>
            <a:ext cx="2832100" cy="2286000"/>
          </a:xfrm>
          <a:prstGeom prst="rect">
            <a:avLst/>
          </a:prstGeom>
          <a:ln w="12700">
            <a:prstDash val="solid"/>
            <a:miter lim="800000"/>
          </a:ln>
        </p:spPr>
        <p:txBody>
          <a:bodyPr>
            <a:spAutoFit/>
          </a:bodyPr>
          <a:p>
            <a:pPr/>
            <a:r>
              <a:rPr lang="en-US"/>
              <a:t>Figure 15:</a:t>
            </a:r>
            <a:endParaRPr/>
          </a:p>
          <a:p>
            <a:pPr/>
            <a:endParaRPr lang="en-US"/>
          </a:p>
          <a:p>
            <a:pPr/>
            <a:r>
              <a:rPr lang="en-US"/>
              <a:t>Multi-view visualization of our results. </a:t>
            </a:r>
            <a:endParaRPr/>
          </a:p>
          <a:p>
            <a:pPr/>
            <a:endParaRPr lang="en-US"/>
          </a:p>
          <a:p>
            <a:pPr/>
            <a:r>
              <a:rPr lang="en-US"/>
              <a:t>More results can be found in our supplementary document.</a:t>
            </a:r>
            <a:endParaRP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95" name=""/>
        <p:cNvGrpSpPr/>
        <p:nvPr/>
      </p:nvGrpSpPr>
      <p:grpSpPr>
        <a:xfrm>
          <a:off x="0" y="0"/>
          <a:ext cx="0" cy="0"/>
          <a:chOff x="0" y="0"/>
          <a:chExt cx="0" cy="0"/>
        </a:xfrm>
      </p:grpSpPr>
      <p:sp>
        <p:nvSpPr>
          <p:cNvPr id="96"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97"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98" name=""/>
          <p:cNvSpPr txBox="true"/>
          <p:nvPr/>
        </p:nvSpPr>
        <p:spPr>
          <a:xfrm rot="0" flipH="false" flipV="false">
            <a:off x="7076956" y="1049400"/>
            <a:ext cx="4705350" cy="5029200"/>
          </a:xfrm>
          <a:prstGeom prst="rect">
            <a:avLst/>
          </a:prstGeom>
          <a:ln w="12700">
            <a:prstDash val="solid"/>
            <a:miter lim="800000"/>
          </a:ln>
        </p:spPr>
        <p:txBody>
          <a:bodyPr>
            <a:spAutoFit/>
          </a:bodyPr>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Overview:</a:t>
            </a:r>
            <a:r>
              <a:rPr lang="en-US" sz="1800" b="false">
                <a:solidFill>
                  <a:schemeClr val="tx1">
                    <a:alpha val="100000"/>
                  </a:schemeClr>
                </a:solidFill>
                <a:latin typeface="Arial"/>
                <a:ea typeface="微软雅黑"/>
                <a:cs typeface="+mn-cs"/>
              </a:rPr>
              <a:t>
Table 1 presents a quantitative evaluation of normal estimation accuracy across various methods, using mean angular error (in degrees) as the metric</a:t>
            </a:r>
            <a:endParaRPr/>
          </a:p>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R</a:t>
            </a:r>
            <a:r>
              <a:rPr lang="en-US" sz="1800" b="true">
                <a:solidFill>
                  <a:schemeClr val="tx1">
                    <a:alpha val="100000"/>
                  </a:schemeClr>
                </a:solidFill>
                <a:latin typeface="Arial"/>
                <a:ea typeface="微软雅黑"/>
                <a:cs typeface="+mn-cs"/>
              </a:rPr>
              <a:t>esults Interpretation:</a:t>
            </a:r>
            <a:r>
              <a:rPr lang="en-US" sz="1800" b="false">
                <a:solidFill>
                  <a:schemeClr val="tx1">
                    <a:alpha val="100000"/>
                  </a:schemeClr>
                </a:solidFill>
                <a:latin typeface="Arial"/>
                <a:ea typeface="微软雅黑"/>
                <a:cs typeface="+mn-cs"/>
              </a:rPr>
              <a:t>
The table shows that Toonify3D significantly outperforms other methods like pix2vertex, SfSNet, and cross-modal approaches, with the lowest mean error (9.57</a:t>
            </a:r>
            <a:r>
              <a:rPr lang="zh-CN" sz="1800" b="false">
                <a:solidFill>
                  <a:schemeClr val="tx1">
                    <a:alpha val="100000"/>
                  </a:schemeClr>
                </a:solidFill>
                <a:latin typeface="Arial"/>
                <a:ea typeface="微软雅黑"/>
                <a:cs typeface="+mn-cs"/>
              </a:rPr>
              <a:t>±</a:t>
            </a:r>
            <a:r>
              <a:rPr lang="en-US" sz="1800" b="false">
                <a:solidFill>
                  <a:schemeClr val="tx1">
                    <a:alpha val="100000"/>
                  </a:schemeClr>
                </a:solidFill>
                <a:latin typeface="Arial"/>
                <a:ea typeface="微软雅黑"/>
                <a:cs typeface="+mn-cs"/>
              </a:rPr>
              <a:t>1.26) and the highest percentage of pixels within the smallest error thresholds.</a:t>
            </a:r>
            <a:endParaRPr/>
          </a:p>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Significance:</a:t>
            </a:r>
            <a:r>
              <a:rPr lang="en-US" sz="1800" b="false">
                <a:solidFill>
                  <a:schemeClr val="tx1">
                    <a:alpha val="100000"/>
                  </a:schemeClr>
                </a:solidFill>
                <a:latin typeface="Arial"/>
                <a:ea typeface="微软雅黑"/>
                <a:cs typeface="+mn-cs"/>
              </a:rPr>
              <a:t>
This demonstrates that Toonify3D generates more accurate 3D surface normals, especially when dealing with regular faces, indicating its superior performance in geometric fidelity.</a:t>
            </a:r>
            <a:endParaRPr/>
          </a:p>
        </p:txBody>
      </p:sp>
      <p:pic>
        <p:nvPicPr>
          <p:cNvPr id="99" name=""/>
          <p:cNvPicPr>
            <a:picLocks noChangeAspect="true"/>
          </p:cNvPicPr>
          <p:nvPr>
            <p:ph idx="1"/>
          </p:nvPr>
        </p:nvPicPr>
        <p:blipFill>
          <a:blip r:embed="rId2"/>
          <a:stretch>
            <a:fillRect/>
          </a:stretch>
        </p:blipFill>
        <p:spPr>
          <a:xfrm rot="0" flipH="false" flipV="false">
            <a:off x="439125" y="1049400"/>
            <a:ext cx="6637831" cy="4759200"/>
          </a:xfrm>
          <a:prstGeom prst="rect"/>
        </p:spPr>
      </p:pic>
      <p:sp>
        <p:nvSpPr>
          <p:cNvPr id="100" name="文本框 10"/>
          <p:cNvSpPr txBox="true"/>
          <p:nvPr/>
        </p:nvSpPr>
        <p:spPr>
          <a:xfrm rot="0" flipH="false" flipV="false">
            <a:off x="3528736" y="545465"/>
            <a:ext cx="4254500" cy="520700"/>
          </a:xfrm>
          <a:prstGeom prst="rect">
            <a:avLst/>
          </a:prstGeom>
          <a:noFill/>
        </p:spPr>
        <p:txBody>
          <a:bodyPr wrap="square" rtlCol="false">
            <a:spAutoFit/>
          </a:bodyPr>
          <a:p>
            <a:pPr/>
            <a:r>
              <a:rPr lang="en-US" sz="2800" b="true"/>
              <a:t>10-Quantitative Results</a:t>
            </a:r>
            <a:endParaRP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01" name=""/>
        <p:cNvGrpSpPr/>
        <p:nvPr/>
      </p:nvGrpSpPr>
      <p:grpSpPr>
        <a:xfrm>
          <a:off x="0" y="0"/>
          <a:ext cx="0" cy="0"/>
          <a:chOff x="0" y="0"/>
          <a:chExt cx="0" cy="0"/>
        </a:xfrm>
      </p:grpSpPr>
      <p:sp>
        <p:nvSpPr>
          <p:cNvPr id="102"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03"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04" name=""/>
          <p:cNvSpPr txBox="true"/>
          <p:nvPr/>
        </p:nvSpPr>
        <p:spPr>
          <a:xfrm rot="0" flipH="false" flipV="false">
            <a:off x="1004956" y="3717290"/>
            <a:ext cx="10248900" cy="2286000"/>
          </a:xfrm>
          <a:prstGeom prst="rect">
            <a:avLst/>
          </a:prstGeom>
          <a:ln w="12700">
            <a:prstDash val="solid"/>
            <a:miter lim="800000"/>
          </a:ln>
        </p:spPr>
        <p:txBody>
          <a:bodyPr>
            <a:spAutoFit/>
          </a:bodyPr>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R</a:t>
            </a:r>
            <a:r>
              <a:rPr lang="en-US" sz="1800" b="true">
                <a:solidFill>
                  <a:schemeClr val="tx1">
                    <a:alpha val="100000"/>
                  </a:schemeClr>
                </a:solidFill>
                <a:latin typeface="Arial"/>
                <a:ea typeface="微软雅黑"/>
                <a:cs typeface="+mn-cs"/>
              </a:rPr>
              <a:t>esults Interpretation:</a:t>
            </a:r>
            <a:r>
              <a:rPr lang="en-US" sz="1800" b="false">
                <a:solidFill>
                  <a:schemeClr val="tx1">
                    <a:alpha val="100000"/>
                  </a:schemeClr>
                </a:solidFill>
                <a:latin typeface="Arial"/>
                <a:ea typeface="微软雅黑"/>
                <a:cs typeface="+mn-cs"/>
              </a:rPr>
              <a:t>
The table compares results with and without the normal consistency loss. The inclusion of this loss significantly improves both the accuracy of normal estimation (lower error) and robustness under varying lighting conditions.</a:t>
            </a:r>
            <a:endParaRPr/>
          </a:p>
          <a:p>
            <a:pPr marL="0" lvl="0" algn="l" defTabSz="914400">
              <a:lnSpc>
                <a:spcPct val="100000"/>
              </a:lnSpc>
              <a:defRPr sz="1800">
                <a:solidFill>
                  <a:schemeClr val="tx1">
                    <a:alpha val="100000"/>
                  </a:schemeClr>
                </a:solidFill>
                <a:latin typeface="Arial"/>
                <a:ea typeface="微软雅黑"/>
                <a:cs typeface="+mn-cs"/>
              </a:defRPr>
            </a:pPr>
            <a:endParaRPr lang="en-US" sz="1800" b="false">
              <a:solidFill>
                <a:schemeClr val="tx1">
                  <a:alpha val="100000"/>
                </a:schemeClr>
              </a:solidFill>
              <a:latin typeface="Arial"/>
              <a:ea typeface="微软雅黑"/>
              <a:cs typeface="+mn-cs"/>
            </a:endParaRPr>
          </a:p>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Significance:</a:t>
            </a:r>
            <a:r>
              <a:rPr lang="en-US" sz="1800" b="false">
                <a:solidFill>
                  <a:schemeClr val="tx1">
                    <a:alpha val="100000"/>
                  </a:schemeClr>
                </a:solidFill>
                <a:latin typeface="Arial"/>
                <a:ea typeface="微软雅黑"/>
                <a:cs typeface="+mn-cs"/>
              </a:rPr>
              <a:t>
This indicates that the normal consistency loss is crucial for enhancing the accuracy and robustness of 3D shape generation in different lighting environments.</a:t>
            </a:r>
            <a:endParaRPr/>
          </a:p>
        </p:txBody>
      </p:sp>
      <p:sp>
        <p:nvSpPr>
          <p:cNvPr id="105" name="文本框 10"/>
          <p:cNvSpPr txBox="true"/>
          <p:nvPr/>
        </p:nvSpPr>
        <p:spPr>
          <a:xfrm rot="0" flipH="false" flipV="false">
            <a:off x="3528736" y="545465"/>
            <a:ext cx="4254500" cy="520700"/>
          </a:xfrm>
          <a:prstGeom prst="rect">
            <a:avLst/>
          </a:prstGeom>
          <a:noFill/>
        </p:spPr>
        <p:txBody>
          <a:bodyPr wrap="square" rtlCol="false">
            <a:spAutoFit/>
          </a:bodyPr>
          <a:p>
            <a:pPr/>
            <a:r>
              <a:rPr lang="en-US" sz="2800" b="true"/>
              <a:t>10-Quantitative Results</a:t>
            </a:r>
            <a:endParaRPr/>
          </a:p>
        </p:txBody>
      </p:sp>
      <p:pic>
        <p:nvPicPr>
          <p:cNvPr id="106" name=""/>
          <p:cNvPicPr>
            <a:picLocks noChangeAspect="true"/>
          </p:cNvPicPr>
          <p:nvPr>
            <p:ph idx="1"/>
          </p:nvPr>
        </p:nvPicPr>
        <p:blipFill>
          <a:blip r:embed="rId2"/>
          <a:stretch>
            <a:fillRect/>
          </a:stretch>
        </p:blipFill>
        <p:spPr>
          <a:xfrm rot="0" flipH="false" flipV="false">
            <a:off x="1004956" y="1200785"/>
            <a:ext cx="7643437" cy="2381885"/>
          </a:xfrm>
          <a:prstGeom prst="rect"/>
        </p:spPr>
      </p:pic>
      <p:sp>
        <p:nvSpPr>
          <p:cNvPr id="107" name=""/>
          <p:cNvSpPr txBox="true"/>
          <p:nvPr/>
        </p:nvSpPr>
        <p:spPr>
          <a:xfrm rot="0" flipH="false" flipV="false">
            <a:off x="8675877" y="1200785"/>
            <a:ext cx="2577979" cy="1739900"/>
          </a:xfrm>
          <a:prstGeom prst="rect">
            <a:avLst/>
          </a:prstGeom>
          <a:ln w="12700">
            <a:prstDash val="solid"/>
            <a:miter lim="800000"/>
          </a:ln>
        </p:spPr>
        <p:txBody>
          <a:bodyPr>
            <a:spAutoFit/>
          </a:bodyPr>
          <a:p>
            <a:pPr/>
            <a:r>
              <a:rPr lang="en-US" sz="1800" b="true">
                <a:solidFill>
                  <a:schemeClr val="tx1">
                    <a:alpha val="100000"/>
                  </a:schemeClr>
                </a:solidFill>
                <a:latin typeface="Arial"/>
                <a:ea typeface="微软雅黑"/>
                <a:cs typeface="+mn-cs"/>
              </a:rPr>
              <a:t>Overview:</a:t>
            </a:r>
            <a:r>
              <a:rPr lang="en-US" sz="1800" b="false">
                <a:solidFill>
                  <a:schemeClr val="tx1">
                    <a:alpha val="100000"/>
                  </a:schemeClr>
                </a:solidFill>
                <a:latin typeface="Arial"/>
                <a:ea typeface="微软雅黑"/>
                <a:cs typeface="+mn-cs"/>
              </a:rPr>
              <a:t>
Table 2 evaluates the impact of using the normal consistency loss in the Toonify3D framework.</a:t>
            </a:r>
            <a:endParaRP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08" name=""/>
        <p:cNvGrpSpPr/>
        <p:nvPr/>
      </p:nvGrpSpPr>
      <p:grpSpPr>
        <a:xfrm>
          <a:off x="0" y="0"/>
          <a:ext cx="0" cy="0"/>
          <a:chOff x="0" y="0"/>
          <a:chExt cx="0" cy="0"/>
        </a:xfrm>
      </p:grpSpPr>
      <p:sp>
        <p:nvSpPr>
          <p:cNvPr id="109"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10"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11" name=""/>
          <p:cNvSpPr txBox="true"/>
          <p:nvPr/>
        </p:nvSpPr>
        <p:spPr>
          <a:xfrm rot="0" flipH="false" flipV="false">
            <a:off x="973568" y="4517708"/>
            <a:ext cx="10248900" cy="2012950"/>
          </a:xfrm>
          <a:prstGeom prst="rect">
            <a:avLst/>
          </a:prstGeom>
          <a:ln w="12700">
            <a:prstDash val="solid"/>
            <a:miter lim="800000"/>
          </a:ln>
        </p:spPr>
        <p:txBody>
          <a:bodyPr>
            <a:spAutoFit/>
          </a:bodyPr>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R</a:t>
            </a:r>
            <a:r>
              <a:rPr lang="en-US" sz="1800" b="true">
                <a:solidFill>
                  <a:schemeClr val="tx1">
                    <a:alpha val="100000"/>
                  </a:schemeClr>
                </a:solidFill>
                <a:latin typeface="Arial"/>
                <a:ea typeface="微软雅黑"/>
                <a:cs typeface="+mn-cs"/>
              </a:rPr>
              <a:t>esults Interpretation:</a:t>
            </a:r>
            <a:endParaRPr/>
          </a:p>
          <a:p>
            <a:pPr marL="0" lvl="0" algn="l" defTabSz="914400">
              <a:lnSpc>
                <a:spcPct val="100000"/>
              </a:lnSpc>
              <a:defRPr sz="1800">
                <a:solidFill>
                  <a:schemeClr val="tx1">
                    <a:alpha val="100000"/>
                  </a:schemeClr>
                </a:solidFill>
                <a:latin typeface="Arial"/>
                <a:ea typeface="微软雅黑"/>
                <a:cs typeface="+mn-cs"/>
              </a:defRPr>
            </a:pPr>
            <a:r>
              <a:rPr lang="en-US" sz="1800" b="false">
                <a:solidFill>
                  <a:schemeClr val="tx1">
                    <a:alpha val="100000"/>
                  </a:schemeClr>
                </a:solidFill>
                <a:latin typeface="Arial"/>
                <a:ea typeface="微软雅黑"/>
                <a:cs typeface="+mn-cs"/>
              </a:rPr>
              <a:t>As the number of identities increases from 1 to 10, the accuracy improves, reaching a plateau with 10 identities. This shows that using more diverse data during training leads to better generalization and accuracy.</a:t>
            </a:r>
            <a:endParaRPr/>
          </a:p>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Significance:</a:t>
            </a:r>
            <a:r>
              <a:rPr lang="en-US" sz="1800" b="false">
                <a:solidFill>
                  <a:schemeClr val="tx1">
                    <a:alpha val="100000"/>
                  </a:schemeClr>
                </a:solidFill>
                <a:latin typeface="Arial"/>
                <a:ea typeface="微软雅黑"/>
                <a:cs typeface="+mn-cs"/>
              </a:rPr>
              <a:t>
This finding highlights the importance of diversity in training data for achieving high accuracy in 3D face modeling, especially in few-shot learning scenarios.</a:t>
            </a:r>
            <a:endParaRPr/>
          </a:p>
        </p:txBody>
      </p:sp>
      <p:sp>
        <p:nvSpPr>
          <p:cNvPr id="112" name="文本框 10"/>
          <p:cNvSpPr txBox="true"/>
          <p:nvPr/>
        </p:nvSpPr>
        <p:spPr>
          <a:xfrm rot="0" flipH="false" flipV="false">
            <a:off x="3528736" y="545465"/>
            <a:ext cx="4254500" cy="520700"/>
          </a:xfrm>
          <a:prstGeom prst="rect">
            <a:avLst/>
          </a:prstGeom>
          <a:noFill/>
        </p:spPr>
        <p:txBody>
          <a:bodyPr wrap="square" rtlCol="false">
            <a:spAutoFit/>
          </a:bodyPr>
          <a:p>
            <a:pPr/>
            <a:r>
              <a:rPr lang="en-US" sz="2800" b="true"/>
              <a:t>10-Quantitative Results</a:t>
            </a:r>
            <a:endParaRPr/>
          </a:p>
        </p:txBody>
      </p:sp>
      <p:pic>
        <p:nvPicPr>
          <p:cNvPr id="113" name=""/>
          <p:cNvPicPr>
            <a:picLocks noChangeAspect="true"/>
          </p:cNvPicPr>
          <p:nvPr>
            <p:ph idx="1"/>
          </p:nvPr>
        </p:nvPicPr>
        <p:blipFill>
          <a:blip r:embed="rId2"/>
          <a:stretch>
            <a:fillRect/>
          </a:stretch>
        </p:blipFill>
        <p:spPr>
          <a:xfrm rot="0" flipH="false" flipV="false">
            <a:off x="973568" y="1066165"/>
            <a:ext cx="7618632" cy="3523536"/>
          </a:xfrm>
          <a:prstGeom prst="rect"/>
        </p:spPr>
      </p:pic>
      <p:sp>
        <p:nvSpPr>
          <p:cNvPr id="114" name=""/>
          <p:cNvSpPr txBox="true"/>
          <p:nvPr/>
        </p:nvSpPr>
        <p:spPr>
          <a:xfrm rot="0" flipH="false" flipV="false">
            <a:off x="8771419" y="1066165"/>
            <a:ext cx="2730500" cy="2012950"/>
          </a:xfrm>
          <a:prstGeom prst="rect">
            <a:avLst/>
          </a:prstGeom>
          <a:ln w="12700">
            <a:prstDash val="solid"/>
            <a:miter lim="800000"/>
          </a:ln>
        </p:spPr>
        <p:txBody>
          <a:bodyPr>
            <a:spAutoFit/>
          </a:bodyPr>
          <a:p>
            <a:pPr/>
            <a:r>
              <a:rPr lang="en-US" sz="1800" b="true">
                <a:solidFill>
                  <a:schemeClr val="tx1">
                    <a:alpha val="100000"/>
                  </a:schemeClr>
                </a:solidFill>
                <a:latin typeface="Arial"/>
                <a:ea typeface="微软雅黑"/>
                <a:cs typeface="+mn-cs"/>
              </a:rPr>
              <a:t>Overview:
</a:t>
            </a:r>
            <a:r>
              <a:rPr/>
              <a:t>Table 3 explores how varying the number of identities (N) used in training affects the accuracy of normal estimation.</a:t>
            </a:r>
            <a:endParaRPr/>
          </a:p>
        </p:txBody>
      </p:sp>
    </p:spTree>
  </p:cSld>
  <p:clrMapOvr>
    <a:masterClrMapping/>
  </p:clrMapOvr>
</p:sld>
</file>

<file path=ppt/slides/slide24.xml><?xml version="1.0" encoding="utf-8"?>
<p:sld xmlns:a="http://schemas.openxmlformats.org/drawingml/2006/main" xmlns:p="http://schemas.openxmlformats.org/presentationml/2006/main">
  <p:cSld>
    <p:spTree>
      <p:nvGrpSpPr>
        <p:cNvPr id="115" name=""/>
        <p:cNvGrpSpPr/>
        <p:nvPr/>
      </p:nvGrpSpPr>
      <p:grpSpPr>
        <a:xfrm>
          <a:off x="0" y="0"/>
          <a:ext cx="0" cy="0"/>
          <a:chOff x="0" y="0"/>
          <a:chExt cx="0" cy="0"/>
        </a:xfrm>
      </p:grpSpPr>
      <p:sp>
        <p:nvSpPr>
          <p:cNvPr id="116"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17"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18" name="文本框 10"/>
          <p:cNvSpPr txBox="true"/>
          <p:nvPr/>
        </p:nvSpPr>
        <p:spPr>
          <a:xfrm rot="0" flipH="false" flipV="false">
            <a:off x="2754446" y="545465"/>
            <a:ext cx="5831523" cy="520700"/>
          </a:xfrm>
          <a:prstGeom prst="rect">
            <a:avLst/>
          </a:prstGeom>
          <a:noFill/>
        </p:spPr>
        <p:txBody>
          <a:bodyPr wrap="square" rtlCol="false">
            <a:spAutoFit/>
          </a:bodyPr>
          <a:p>
            <a:pPr/>
            <a:r>
              <a:rPr lang="en-US" sz="2800" b="true"/>
              <a:t>11-</a:t>
            </a:r>
            <a:r>
              <a:rPr sz="2800" b="true"/>
              <a:t>Applications and Limitations</a:t>
            </a:r>
            <a:endParaRPr/>
          </a:p>
        </p:txBody>
      </p:sp>
      <p:sp>
        <p:nvSpPr>
          <p:cNvPr id="119" name="内容占位符 2"/>
          <p:cNvSpPr>
            <a:spLocks noGrp="true"/>
          </p:cNvSpPr>
          <p:nvPr>
            <p:ph idx="1"/>
          </p:nvPr>
        </p:nvSpPr>
        <p:spPr/>
        <p:txBody>
          <a:bodyPr>
            <a:noAutofit/>
          </a:bodyPr>
          <a:lstStyle/>
          <a:p>
            <a:pPr marL="349758" algn="l">
              <a:buFont typeface="Arial" charset="0"/>
              <a:buChar char="•"/>
            </a:pPr>
            <a:r>
              <a:rPr sz="2400" b="true"/>
              <a:t>Applications</a:t>
            </a:r>
            <a:r>
              <a:rPr sz="2400"/>
              <a:t>:</a:t>
            </a:r>
            <a:endParaRPr/>
          </a:p>
          <a:p>
            <a:pPr marL="806958" lvl="1" algn="l">
              <a:buFont typeface="Arial" charset="0"/>
              <a:buChar char="•"/>
            </a:pPr>
            <a:r>
              <a:rPr sz="2400"/>
              <a:t>Generation of 3D stylized avatars for animation, gaming, and virtual reality.</a:t>
            </a:r>
            <a:endParaRPr/>
          </a:p>
          <a:p>
            <a:pPr marL="806958" lvl="1" algn="l">
              <a:buFont typeface="Arial" charset="0"/>
              <a:buChar char="•"/>
            </a:pPr>
            <a:r>
              <a:rPr sz="2400"/>
              <a:t>Supports 3D facial expression editing.</a:t>
            </a:r>
            <a:endParaRPr/>
          </a:p>
          <a:p>
            <a:pPr marL="349758" algn="l">
              <a:buFont typeface="Arial" charset="0"/>
              <a:buChar char="•"/>
            </a:pPr>
            <a:r>
              <a:rPr sz="2400" b="true"/>
              <a:t>Limitations</a:t>
            </a:r>
            <a:r>
              <a:rPr sz="2400"/>
              <a:t>:</a:t>
            </a:r>
            <a:endParaRPr/>
          </a:p>
          <a:p>
            <a:pPr marL="806958" lvl="1" algn="l">
              <a:buFont typeface="Arial" charset="0"/>
              <a:buChar char="•"/>
            </a:pPr>
            <a:r>
              <a:rPr sz="2400"/>
              <a:t>Toonify is biased towards certain character styles.</a:t>
            </a:r>
            <a:endParaRPr/>
          </a:p>
          <a:p>
            <a:pPr marL="806958" lvl="1" algn="l">
              <a:buFont typeface="Arial" charset="0"/>
              <a:buChar char="•"/>
            </a:pPr>
            <a:r>
              <a:rPr sz="2400"/>
              <a:t>Performance is less effective for subjects wearing eyeglasses.</a:t>
            </a:r>
            <a:endParaRP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20" name=""/>
        <p:cNvGrpSpPr/>
        <p:nvPr/>
      </p:nvGrpSpPr>
      <p:grpSpPr>
        <a:xfrm>
          <a:off x="0" y="0"/>
          <a:ext cx="0" cy="0"/>
          <a:chOff x="0" y="0"/>
          <a:chExt cx="0" cy="0"/>
        </a:xfrm>
      </p:grpSpPr>
      <p:sp>
        <p:nvSpPr>
          <p:cNvPr id="121"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22"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23" name=""/>
          <p:cNvSpPr txBox="true"/>
          <p:nvPr/>
        </p:nvSpPr>
        <p:spPr>
          <a:xfrm rot="0" flipH="false" flipV="false">
            <a:off x="505505" y="2385355"/>
            <a:ext cx="11690350" cy="3930650"/>
          </a:xfrm>
          <a:prstGeom prst="rect">
            <a:avLst/>
          </a:prstGeom>
          <a:ln w="12700">
            <a:prstDash val="solid"/>
            <a:miter lim="800000"/>
          </a:ln>
        </p:spPr>
        <p:txBody>
          <a:bodyPr>
            <a:spAutoFit/>
          </a:bodyPr>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Overview:</a:t>
            </a:r>
            <a:r>
              <a:rPr lang="en-US" sz="1800" b="false">
                <a:solidFill>
                  <a:schemeClr val="tx1">
                    <a:alpha val="100000"/>
                  </a:schemeClr>
                </a:solidFill>
                <a:latin typeface="Arial"/>
                <a:ea typeface="微软雅黑"/>
                <a:cs typeface="+mn-cs"/>
              </a:rPr>
              <a:t>
This figure illustrates one of the key limitations of the Toonify3D framework: handling faces with glasses.</a:t>
            </a:r>
            <a:endParaRPr/>
          </a:p>
          <a:p>
            <a:pPr marL="0" lvl="0" algn="l" defTabSz="914400">
              <a:lnSpc>
                <a:spcPct val="100000"/>
              </a:lnSpc>
              <a:defRPr sz="1800">
                <a:solidFill>
                  <a:schemeClr val="tx1">
                    <a:alpha val="100000"/>
                  </a:schemeClr>
                </a:solidFill>
                <a:latin typeface="Arial"/>
                <a:ea typeface="微软雅黑"/>
                <a:cs typeface="+mn-cs"/>
              </a:defRPr>
            </a:pPr>
            <a:r>
              <a:rPr lang="en-US" sz="1800" b="true">
                <a:solidFill>
                  <a:schemeClr val="tx1">
                    <a:alpha val="100000"/>
                  </a:schemeClr>
                </a:solidFill>
                <a:latin typeface="Arial"/>
                <a:ea typeface="微软雅黑"/>
                <a:cs typeface="+mn-cs"/>
              </a:rPr>
              <a:t>Issue Description:</a:t>
            </a:r>
            <a:r>
              <a:rPr lang="en-US" sz="1800" b="false">
                <a:solidFill>
                  <a:schemeClr val="tx1">
                    <a:alpha val="100000"/>
                  </a:schemeClr>
                </a:solidFill>
                <a:latin typeface="Arial"/>
                <a:ea typeface="微软雅黑"/>
                <a:cs typeface="+mn-cs"/>
              </a:rPr>
              <a:t>
The figure shows that when Toonify3D processes stylized faces with glasses, it struggles to accurately represent the glasses' geometry and their interaction with the face.
</a:t>
            </a:r>
            <a:r>
              <a:rPr lang="en-US" sz="1800" b="true">
                <a:solidFill>
                  <a:schemeClr val="tx1">
                    <a:alpha val="100000"/>
                  </a:schemeClr>
                </a:solidFill>
                <a:latin typeface="Arial"/>
                <a:ea typeface="微软雅黑"/>
                <a:cs typeface="+mn-cs"/>
              </a:rPr>
              <a:t>Geometric Distortions:</a:t>
            </a:r>
            <a:r>
              <a:rPr lang="en-US" sz="1800" b="false">
                <a:solidFill>
                  <a:schemeClr val="tx1">
                    <a:alpha val="100000"/>
                  </a:schemeClr>
                </a:solidFill>
                <a:latin typeface="Arial"/>
                <a:ea typeface="微软雅黑"/>
                <a:cs typeface="+mn-cs"/>
              </a:rPr>
              <a:t>
As seen in the results, the presence of glasses often leads to distortions in the 3D mesh, particularly around the eyes and nose, where the glasses are located.
</a:t>
            </a:r>
            <a:r>
              <a:rPr lang="en-US" sz="1800" b="true">
                <a:solidFill>
                  <a:schemeClr val="tx1">
                    <a:alpha val="100000"/>
                  </a:schemeClr>
                </a:solidFill>
                <a:latin typeface="Arial"/>
                <a:ea typeface="微软雅黑"/>
                <a:cs typeface="+mn-cs"/>
              </a:rPr>
              <a:t>Future Improvements:</a:t>
            </a:r>
            <a:r>
              <a:rPr lang="en-US" sz="1800" b="false">
                <a:solidFill>
                  <a:schemeClr val="tx1">
                    <a:alpha val="100000"/>
                  </a:schemeClr>
                </a:solidFill>
                <a:latin typeface="Arial"/>
                <a:ea typeface="微软雅黑"/>
                <a:cs typeface="+mn-cs"/>
              </a:rPr>
              <a:t>
This limitation points to a key area for future development, where improving the model's ability to accurately represent occlusions and small, detailed features such as glasses will be essential.
</a:t>
            </a:r>
            <a:r>
              <a:rPr lang="en-US" sz="1800" b="true">
                <a:solidFill>
                  <a:schemeClr val="tx1">
                    <a:alpha val="100000"/>
                  </a:schemeClr>
                </a:solidFill>
                <a:latin typeface="Arial"/>
                <a:ea typeface="微软雅黑"/>
                <a:cs typeface="+mn-cs"/>
              </a:rPr>
              <a:t>Summary:</a:t>
            </a:r>
            <a:r>
              <a:rPr lang="en-US" sz="1800" b="false">
                <a:solidFill>
                  <a:schemeClr val="tx1">
                    <a:alpha val="100000"/>
                  </a:schemeClr>
                </a:solidFill>
                <a:latin typeface="Arial"/>
                <a:ea typeface="微软雅黑"/>
                <a:cs typeface="+mn-cs"/>
              </a:rPr>
              <a:t>
This figure underscores the need for further refinement of the Toonify3D framework, particularly in addressing complex cases such as faces with glasses, to improve the robustness and accuracy of the generated 3D models.</a:t>
            </a:r>
            <a:endParaRPr/>
          </a:p>
        </p:txBody>
      </p:sp>
      <p:pic>
        <p:nvPicPr>
          <p:cNvPr id="124" name=""/>
          <p:cNvPicPr>
            <a:picLocks noChangeAspect="true"/>
          </p:cNvPicPr>
          <p:nvPr>
            <p:ph idx="1"/>
          </p:nvPr>
        </p:nvPicPr>
        <p:blipFill>
          <a:blip r:embed="rId2"/>
          <a:stretch>
            <a:fillRect/>
          </a:stretch>
        </p:blipFill>
        <p:spPr>
          <a:xfrm rot="0" flipH="false" flipV="false">
            <a:off x="505505" y="403543"/>
            <a:ext cx="7683500" cy="1981812"/>
          </a:xfrm>
          <a:prstGeom prst="rect"/>
        </p:spPr>
      </p:pic>
      <p:sp>
        <p:nvSpPr>
          <p:cNvPr id="125" name=""/>
          <p:cNvSpPr txBox="true"/>
          <p:nvPr/>
        </p:nvSpPr>
        <p:spPr>
          <a:xfrm rot="0" flipH="false" flipV="false">
            <a:off x="8189005" y="664199"/>
            <a:ext cx="4002995" cy="1460500"/>
          </a:xfrm>
          <a:prstGeom prst="rect">
            <a:avLst/>
          </a:prstGeom>
          <a:ln w="12700">
            <a:prstDash val="solid"/>
            <a:miter lim="800000"/>
          </a:ln>
        </p:spPr>
        <p:txBody>
          <a:bodyPr>
            <a:spAutoFit/>
          </a:bodyPr>
          <a:p>
            <a:pPr/>
            <a:r>
              <a:rPr b="true"/>
              <a:t>Limitations</a:t>
            </a:r>
            <a:r>
              <a:rPr/>
              <a:t>. </a:t>
            </a:r>
            <a:endParaRPr/>
          </a:p>
          <a:p>
            <a:pPr/>
            <a:r>
              <a:rPr/>
              <a:t>If the input subject wears eyeglasses, strong discontinuity in normal values near the glasses may hinder reliable surface normal integration.</a:t>
            </a:r>
            <a:endParaRPr/>
          </a:p>
        </p:txBody>
      </p:sp>
    </p:spTree>
  </p:cSld>
  <p:clrMapOvr>
    <a:masterClrMapping/>
  </p:clrMapOvr>
</p:sld>
</file>

<file path=ppt/slides/slide26.xml><?xml version="1.0" encoding="utf-8"?>
<p:sld xmlns:a="http://schemas.openxmlformats.org/drawingml/2006/main" xmlns:p="http://schemas.openxmlformats.org/presentationml/2006/main">
  <p:cSld>
    <p:spTree>
      <p:nvGrpSpPr>
        <p:cNvPr id="126" name=""/>
        <p:cNvGrpSpPr/>
        <p:nvPr/>
      </p:nvGrpSpPr>
      <p:grpSpPr>
        <a:xfrm>
          <a:off x="0" y="0"/>
          <a:ext cx="0" cy="0"/>
          <a:chOff x="0" y="0"/>
          <a:chExt cx="0" cy="0"/>
        </a:xfrm>
      </p:grpSpPr>
      <p:sp>
        <p:nvSpPr>
          <p:cNvPr id="127"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28"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29" name="文本框 10"/>
          <p:cNvSpPr txBox="true"/>
          <p:nvPr/>
        </p:nvSpPr>
        <p:spPr>
          <a:xfrm rot="0" flipH="false" flipV="false">
            <a:off x="4634865" y="545465"/>
            <a:ext cx="3143250" cy="520700"/>
          </a:xfrm>
          <a:prstGeom prst="rect">
            <a:avLst/>
          </a:prstGeom>
          <a:noFill/>
        </p:spPr>
        <p:txBody>
          <a:bodyPr wrap="square" rtlCol="false">
            <a:spAutoFit/>
          </a:bodyPr>
          <a:p>
            <a:pPr/>
            <a:r>
              <a:rPr lang="en-US" sz="2800" b="true"/>
              <a:t>12-</a:t>
            </a:r>
            <a:r>
              <a:rPr sz="2800" b="true"/>
              <a:t>Conclusion</a:t>
            </a:r>
            <a:endParaRPr/>
          </a:p>
        </p:txBody>
      </p:sp>
      <p:sp>
        <p:nvSpPr>
          <p:cNvPr id="130" name="内容占位符 2"/>
          <p:cNvSpPr>
            <a:spLocks noGrp="true"/>
          </p:cNvSpPr>
          <p:nvPr>
            <p:ph idx="1"/>
          </p:nvPr>
        </p:nvSpPr>
        <p:spPr/>
        <p:txBody>
          <a:bodyPr>
            <a:noAutofit/>
          </a:bodyPr>
          <a:lstStyle/>
          <a:p>
            <a:pPr>
              <a:buFont typeface="Arial" panose="020B0604020202020204" pitchFamily="34" charset="0"/>
              <a:buChar char="●"/>
            </a:pPr>
            <a:r>
              <a:rPr sz="2400" b="true"/>
              <a:t>Summary</a:t>
            </a:r>
            <a:r>
              <a:rPr sz="2400"/>
              <a:t>:</a:t>
            </a:r>
            <a:endParaRPr/>
          </a:p>
          <a:p>
            <a:pPr marL="349758" algn="l">
              <a:buFont typeface="Arial" charset="0"/>
              <a:buChar char="•"/>
            </a:pPr>
            <a:r>
              <a:rPr sz="2400"/>
              <a:t>Toonify3D presents an effective method for generating 3D avatars from 2D stylized facial images.</a:t>
            </a:r>
            <a:endParaRPr/>
          </a:p>
          <a:p>
            <a:pPr marL="349758" algn="l">
              <a:buFont typeface="Arial" charset="0"/>
              <a:buChar char="•"/>
            </a:pPr>
            <a:r>
              <a:rPr sz="2400"/>
              <a:t>StyleNormal and Normal Consistency Loss enable high-quality 3D shape reconstruction.</a:t>
            </a:r>
            <a:endParaRPr/>
          </a:p>
          <a:p>
            <a:pPr marL="349758" algn="l">
              <a:buFont typeface="Arial" charset="0"/>
              <a:buChar char="•"/>
            </a:pPr>
            <a:r>
              <a:rPr sz="2400"/>
              <a:t>Future work could enhance diversity and accuracy by expanding the dataset and improving the model.</a:t>
            </a:r>
            <a:endParaRP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31" name=""/>
        <p:cNvGrpSpPr/>
        <p:nvPr/>
      </p:nvGrpSpPr>
      <p:grpSpPr>
        <a:xfrm>
          <a:off x="0" y="0"/>
          <a:ext cx="0" cy="0"/>
          <a:chOff x="0" y="0"/>
          <a:chExt cx="0" cy="0"/>
        </a:xfrm>
      </p:grpSpPr>
      <p:sp>
        <p:nvSpPr>
          <p:cNvPr id="132" name="矩形 8"/>
          <p:cNvSpPr/>
          <p:nvPr/>
        </p:nvSpPr>
        <p:spPr>
          <a:xfrm>
            <a:off x="341630" y="563880"/>
            <a:ext cx="11497310" cy="5752465"/>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33" name="圆角矩形 33"/>
          <p:cNvSpPr/>
          <p:nvPr/>
        </p:nvSpPr>
        <p:spPr>
          <a:xfrm>
            <a:off x="4536440" y="1818640"/>
            <a:ext cx="3100070" cy="39941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rgbClr val="9BD3EF"/>
              </a:solidFill>
            </a:endParaRPr>
          </a:p>
        </p:txBody>
      </p:sp>
      <p:sp>
        <p:nvSpPr>
          <p:cNvPr id="134" name="圆角矩形 34"/>
          <p:cNvSpPr/>
          <p:nvPr/>
        </p:nvSpPr>
        <p:spPr>
          <a:xfrm>
            <a:off x="5125720" y="4836795"/>
            <a:ext cx="1922145" cy="39941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solidFill>
                <a:srgbClr val="9BD3EF"/>
              </a:solidFill>
            </a:endParaRPr>
          </a:p>
        </p:txBody>
      </p:sp>
      <p:sp>
        <p:nvSpPr>
          <p:cNvPr id="135" name="文本框 16"/>
          <p:cNvSpPr txBox="true"/>
          <p:nvPr/>
        </p:nvSpPr>
        <p:spPr>
          <a:xfrm rot="0" flipH="false" flipV="false">
            <a:off x="4516660" y="1834200"/>
            <a:ext cx="3181350" cy="368300"/>
          </a:xfrm>
          <a:prstGeom prst="rect">
            <a:avLst/>
          </a:prstGeom>
          <a:noFill/>
        </p:spPr>
        <p:txBody>
          <a:bodyPr wrap="none" rtlCol="false">
            <a:spAutoFit/>
          </a:bodyPr>
          <a:p>
            <a:pPr algn="ctr"/>
            <a:r>
              <a:rPr lang="en-US" sz="1800">
                <a:solidFill>
                  <a:schemeClr val="tx1">
                    <a:alpha val="100000"/>
                  </a:schemeClr>
                </a:solidFill>
                <a:latin typeface="Arial"/>
                <a:ea typeface="Arial"/>
                <a:cs typeface="+mn-cs"/>
              </a:rPr>
              <a:t>AJOU Computer </a:t>
            </a:r>
            <a:r>
              <a:rPr lang="en-US" sz="1600">
                <a:solidFill>
                  <a:schemeClr val="tx1">
                    <a:alpha val="100000"/>
                  </a:schemeClr>
                </a:solidFill>
                <a:latin typeface="Arial"/>
                <a:ea typeface="Arial"/>
                <a:cs typeface="+mn-cs"/>
              </a:rPr>
              <a:t>Graphics</a:t>
            </a:r>
            <a:r>
              <a:rPr lang="en-US" sz="1800">
                <a:solidFill>
                  <a:schemeClr val="tx1">
                    <a:alpha val="100000"/>
                  </a:schemeClr>
                </a:solidFill>
                <a:latin typeface="Arial"/>
                <a:ea typeface="Arial"/>
                <a:cs typeface="+mn-cs"/>
              </a:rPr>
              <a:t> Lab</a:t>
            </a:r>
            <a:endParaRPr/>
          </a:p>
        </p:txBody>
      </p:sp>
      <p:sp>
        <p:nvSpPr>
          <p:cNvPr id="136" name="文本框 17"/>
          <p:cNvSpPr txBox="true"/>
          <p:nvPr/>
        </p:nvSpPr>
        <p:spPr>
          <a:xfrm>
            <a:off x="4663980" y="2550248"/>
            <a:ext cx="2863850" cy="1187450"/>
          </a:xfrm>
          <a:prstGeom prst="rect">
            <a:avLst/>
          </a:prstGeom>
          <a:noFill/>
        </p:spPr>
        <p:txBody>
          <a:bodyPr wrap="none" rtlCol="false">
            <a:spAutoFit/>
          </a:bodyPr>
          <a:p>
            <a:pPr algn="ctr"/>
            <a:r>
              <a:rPr lang="en-US" sz="7200" b="true">
                <a:solidFill>
                  <a:schemeClr val="tx1">
                    <a:alpha val="100000"/>
                  </a:schemeClr>
                </a:solidFill>
                <a:latin typeface="汉仪君黑-45简"/>
                <a:ea typeface="汉仪君黑-45简"/>
                <a:cs typeface="+mn-cs"/>
              </a:rPr>
              <a:t>Thanks</a:t>
            </a:r>
            <a:endParaRPr/>
          </a:p>
        </p:txBody>
      </p:sp>
      <p:sp>
        <p:nvSpPr>
          <p:cNvPr id="137" name="文本框 7"/>
          <p:cNvSpPr txBox="true"/>
          <p:nvPr/>
        </p:nvSpPr>
        <p:spPr>
          <a:xfrm>
            <a:off x="5546630" y="4851720"/>
            <a:ext cx="1066800" cy="393700"/>
          </a:xfrm>
          <a:prstGeom prst="rect">
            <a:avLst/>
          </a:prstGeom>
          <a:noFill/>
        </p:spPr>
        <p:txBody>
          <a:bodyPr wrap="none" rtlCol="false">
            <a:spAutoFit/>
          </a:bodyPr>
          <a:p>
            <a:pPr algn="ctr"/>
            <a:r>
              <a:rPr lang="en-US" sz="2000">
                <a:solidFill>
                  <a:schemeClr val="tx1">
                    <a:alpha val="100000"/>
                  </a:schemeClr>
                </a:solidFill>
                <a:latin typeface="汉仪君黑-45简"/>
                <a:ea typeface="汉仪君黑-45简"/>
                <a:cs typeface="汉仪君黑-45简"/>
              </a:rPr>
              <a:t>DU XIAN</a:t>
            </a:r>
            <a:endParaRPr/>
          </a:p>
        </p:txBody>
      </p:sp>
      <p:sp>
        <p:nvSpPr>
          <p:cNvPr id="138" name="直角三角形 19"/>
          <p:cNvSpPr/>
          <p:nvPr/>
        </p:nvSpPr>
        <p:spPr>
          <a:xfrm>
            <a:off x="0" y="5039995"/>
            <a:ext cx="1818005" cy="181800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39" name="直角三角形 20"/>
          <p:cNvSpPr/>
          <p:nvPr/>
        </p:nvSpPr>
        <p:spPr>
          <a:xfrm flipH="true" flipV="true">
            <a:off x="10373995" y="0"/>
            <a:ext cx="1818005" cy="181800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0" name="圆角矩形 22"/>
          <p:cNvSpPr/>
          <p:nvPr/>
        </p:nvSpPr>
        <p:spPr>
          <a:xfrm rot="18840000">
            <a:off x="621665" y="4038600"/>
            <a:ext cx="92075" cy="1929130"/>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1" name="圆角矩形 23"/>
          <p:cNvSpPr/>
          <p:nvPr/>
        </p:nvSpPr>
        <p:spPr>
          <a:xfrm rot="18600000">
            <a:off x="2048510" y="6097905"/>
            <a:ext cx="91440" cy="104457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2" name="任意多边形 24"/>
          <p:cNvSpPr/>
          <p:nvPr/>
        </p:nvSpPr>
        <p:spPr>
          <a:xfrm rot="18900000">
            <a:off x="10342509" y="-298914"/>
            <a:ext cx="92075" cy="1818826"/>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2864">
                <a:moveTo>
                  <a:pt x="145" y="145"/>
                </a:moveTo>
                <a:lnTo>
                  <a:pt x="145" y="2792"/>
                </a:lnTo>
                <a:cubicBezTo>
                  <a:pt x="146" y="2832"/>
                  <a:pt x="109" y="2865"/>
                  <a:pt x="73" y="2864"/>
                </a:cubicBezTo>
                <a:cubicBezTo>
                  <a:pt x="32" y="2866"/>
                  <a:pt x="-1" y="2828"/>
                  <a:pt x="0" y="2792"/>
                </a:cubicBezTo>
                <a:lnTo>
                  <a:pt x="0" y="0"/>
                </a:lnTo>
                <a:lnTo>
                  <a:pt x="145" y="145"/>
                </a:lnTo>
                <a:close/>
              </a:path>
            </a:pathLst>
          </a:cu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sp>
        <p:nvSpPr>
          <p:cNvPr id="143" name="圆角矩形 25"/>
          <p:cNvSpPr/>
          <p:nvPr/>
        </p:nvSpPr>
        <p:spPr>
          <a:xfrm rot="18840000">
            <a:off x="11716385" y="1666240"/>
            <a:ext cx="91440" cy="1044575"/>
          </a:xfrm>
          <a:prstGeom prst="roundRect">
            <a:avLst>
              <a:gd name="adj" fmla="val 50000"/>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4" name="任意多边形 28"/>
          <p:cNvSpPr/>
          <p:nvPr/>
        </p:nvSpPr>
        <p:spPr>
          <a:xfrm rot="18840000">
            <a:off x="744900" y="6148408"/>
            <a:ext cx="92075" cy="878777"/>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1384">
                <a:moveTo>
                  <a:pt x="0" y="73"/>
                </a:moveTo>
                <a:cubicBezTo>
                  <a:pt x="-1" y="32"/>
                  <a:pt x="36" y="-1"/>
                  <a:pt x="73" y="0"/>
                </a:cubicBezTo>
                <a:cubicBezTo>
                  <a:pt x="113" y="-1"/>
                  <a:pt x="146" y="36"/>
                  <a:pt x="145" y="73"/>
                </a:cubicBezTo>
                <a:lnTo>
                  <a:pt x="145" y="1384"/>
                </a:lnTo>
                <a:lnTo>
                  <a:pt x="0" y="1234"/>
                </a:lnTo>
                <a:lnTo>
                  <a:pt x="0" y="73"/>
                </a:lnTo>
                <a:close/>
              </a:path>
            </a:pathLst>
          </a:cu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sp>
        <p:nvSpPr>
          <p:cNvPr id="145" name="任意多边形 29"/>
          <p:cNvSpPr/>
          <p:nvPr/>
        </p:nvSpPr>
        <p:spPr>
          <a:xfrm rot="18840000">
            <a:off x="11466566" y="-163924"/>
            <a:ext cx="92075" cy="81935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5" h="1290">
                <a:moveTo>
                  <a:pt x="145" y="150"/>
                </a:moveTo>
                <a:lnTo>
                  <a:pt x="145" y="1218"/>
                </a:lnTo>
                <a:cubicBezTo>
                  <a:pt x="146" y="1259"/>
                  <a:pt x="109" y="1291"/>
                  <a:pt x="73" y="1290"/>
                </a:cubicBezTo>
                <a:cubicBezTo>
                  <a:pt x="32" y="1292"/>
                  <a:pt x="-1" y="1254"/>
                  <a:pt x="0" y="1218"/>
                </a:cubicBezTo>
                <a:lnTo>
                  <a:pt x="0" y="0"/>
                </a:lnTo>
                <a:lnTo>
                  <a:pt x="145" y="150"/>
                </a:lnTo>
                <a:close/>
              </a:path>
            </a:pathLst>
          </a:cu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false" anchor="ctr">
            <a:noAutofit/>
          </a:bodyPr>
          <a:p>
            <a:pPr algn="ctr"/>
            <a:endParaRPr lang="zh-CN" altLang="en-US"/>
          </a:p>
        </p:txBody>
      </p:sp>
      <p:pic>
        <p:nvPicPr>
          <p:cNvPr id="146" name=""/>
          <p:cNvPicPr>
            <a:picLocks noChangeAspect="true"/>
          </p:cNvPicPr>
          <p:nvPr/>
        </p:nvPicPr>
        <p:blipFill>
          <a:blip r:embed="rId1"/>
          <a:stretch>
            <a:fillRect/>
          </a:stretch>
        </p:blipFill>
        <p:spPr>
          <a:xfrm rot="0" flipH="false" flipV="false">
            <a:off x="1393533" y="1145128"/>
            <a:ext cx="2540000" cy="647700"/>
          </a:xfrm>
          <a:prstGeom prst="rect"/>
        </p:spPr>
      </p:pic>
    </p:spTree>
  </p:cSld>
  <p:clrMapOvr>
    <a:masterClrMapping/>
  </p:clrMapOvr>
</p:sld>
</file>

<file path=ppt/slides/slide3.xml><?xml version="1.0" encoding="utf-8"?>
<p:sld xmlns:a="http://schemas.openxmlformats.org/drawingml/2006/main" xmlns:p="http://schemas.openxmlformats.org/presentationml/2006/main">
  <p:cSld>
    <p:spTree>
      <p:nvGrpSpPr>
        <p:cNvPr id="147" name=""/>
        <p:cNvGrpSpPr/>
        <p:nvPr/>
      </p:nvGrpSpPr>
      <p:grpSpPr>
        <a:xfrm>
          <a:off x="0" y="0"/>
          <a:ext cx="0" cy="0"/>
          <a:chOff x="0" y="0"/>
          <a:chExt cx="0" cy="0"/>
        </a:xfrm>
      </p:grpSpPr>
      <p:sp>
        <p:nvSpPr>
          <p:cNvPr id="148"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49"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50" name="内容占位符 2"/>
          <p:cNvSpPr>
            <a:spLocks noGrp="true"/>
          </p:cNvSpPr>
          <p:nvPr>
            <p:ph idx="1"/>
          </p:nvPr>
        </p:nvSpPr>
        <p:spPr/>
        <p:txBody>
          <a:bodyPr>
            <a:noAutofit/>
          </a:bodyPr>
          <a:lstStyle/>
          <a:p>
            <a:pPr marL="349758" algn="l">
              <a:buFont typeface="Arial" charset="0"/>
              <a:buChar char="•"/>
            </a:pPr>
            <a:r>
              <a:rPr sz="2600" b="true"/>
              <a:t>Background</a:t>
            </a:r>
            <a:r>
              <a:rPr sz="2600"/>
              <a:t>:</a:t>
            </a:r>
            <a:endParaRPr/>
          </a:p>
          <a:p>
            <a:pPr marL="806958" lvl="1" algn="l">
              <a:buFont typeface="Arial" charset="0"/>
              <a:buChar char="•"/>
            </a:pPr>
            <a:r>
              <a:rPr sz="2400"/>
              <a:t>Recent advances in Generative Adversarial Networks (GANs) have enabled high-quality facial image stylization.</a:t>
            </a:r>
            <a:endParaRPr/>
          </a:p>
          <a:p>
            <a:pPr marL="806958" lvl="1" algn="l">
              <a:buFont typeface="Arial" charset="0"/>
              <a:buChar char="•"/>
            </a:pPr>
            <a:r>
              <a:rPr sz="2400"/>
              <a:t>Toonify is a popular StyleGAN-based tool that generates exaggerated 2D stylized faces.</a:t>
            </a:r>
            <a:endParaRPr/>
          </a:p>
          <a:p>
            <a:pPr marL="349758" algn="l">
              <a:buFont typeface="Arial" charset="0"/>
              <a:buChar char="•"/>
            </a:pPr>
            <a:r>
              <a:rPr sz="2600" b="true"/>
              <a:t>Motivation</a:t>
            </a:r>
            <a:r>
              <a:rPr sz="2600"/>
              <a:t>:</a:t>
            </a:r>
            <a:endParaRPr/>
          </a:p>
          <a:p>
            <a:pPr marL="806958" lvl="1" algn="l">
              <a:buFont typeface="Arial" charset="0"/>
              <a:buChar char="•"/>
            </a:pPr>
            <a:r>
              <a:rPr sz="2400"/>
              <a:t>Expand Toonify into a 3D stylized face generator to meet the demands of animation, gaming, and virtual reality.</a:t>
            </a:r>
            <a:endParaRPr/>
          </a:p>
        </p:txBody>
      </p:sp>
      <p:sp>
        <p:nvSpPr>
          <p:cNvPr id="151" name=""/>
          <p:cNvSpPr txBox="true"/>
          <p:nvPr/>
        </p:nvSpPr>
        <p:spPr>
          <a:xfrm rot="0" flipH="false" flipV="false">
            <a:off x="4321131" y="521461"/>
            <a:ext cx="2762250" cy="520700"/>
          </a:xfrm>
          <a:prstGeom prst="rect">
            <a:avLst/>
          </a:prstGeom>
          <a:ln w="12700">
            <a:prstDash val="solid"/>
            <a:miter lim="800000"/>
          </a:ln>
        </p:spPr>
        <p:txBody>
          <a:bodyPr>
            <a:spAutoFit/>
          </a:bodyPr>
          <a:p>
            <a:pPr/>
            <a:r>
              <a:rPr lang="en-US" sz="2800" b="true"/>
              <a:t>2-Introduction</a:t>
            </a:r>
            <a:endParaRPr/>
          </a:p>
        </p:txBody>
      </p:sp>
    </p:spTree>
  </p:cSld>
  <p:clrMapOvr>
    <a:masterClrMapping/>
  </p:clrMapOvr>
</p:sld>
</file>

<file path=ppt/slides/slide4.xml><?xml version="1.0" encoding="utf-8"?>
<p:sld xmlns:a="http://schemas.openxmlformats.org/drawingml/2006/main" xmlns:p="http://schemas.openxmlformats.org/presentationml/2006/main">
  <p:cSld>
    <p:spTree>
      <p:nvGrpSpPr>
        <p:cNvPr id="152" name=""/>
        <p:cNvGrpSpPr/>
        <p:nvPr/>
      </p:nvGrpSpPr>
      <p:grpSpPr>
        <a:xfrm>
          <a:off x="0" y="0"/>
          <a:ext cx="0" cy="0"/>
          <a:chOff x="0" y="0"/>
          <a:chExt cx="0" cy="0"/>
        </a:xfrm>
      </p:grpSpPr>
      <p:sp>
        <p:nvSpPr>
          <p:cNvPr id="153"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54"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55" name="文本框 10"/>
          <p:cNvSpPr txBox="true"/>
          <p:nvPr/>
        </p:nvSpPr>
        <p:spPr>
          <a:xfrm rot="0" flipH="false" flipV="false">
            <a:off x="4634865" y="545465"/>
            <a:ext cx="3143250" cy="520700"/>
          </a:xfrm>
          <a:prstGeom prst="rect">
            <a:avLst/>
          </a:prstGeom>
          <a:noFill/>
        </p:spPr>
        <p:txBody>
          <a:bodyPr wrap="square" rtlCol="false">
            <a:spAutoFit/>
          </a:bodyPr>
          <a:p>
            <a:pPr/>
            <a:r>
              <a:rPr lang="en-US" sz="2800" b="true"/>
              <a:t>3-</a:t>
            </a:r>
            <a:r>
              <a:rPr sz="2800" b="true"/>
              <a:t>Challenges</a:t>
            </a:r>
            <a:endParaRPr/>
          </a:p>
        </p:txBody>
      </p:sp>
      <p:sp>
        <p:nvSpPr>
          <p:cNvPr id="156" name="内容占位符 2"/>
          <p:cNvSpPr>
            <a:spLocks noGrp="true"/>
          </p:cNvSpPr>
          <p:nvPr>
            <p:ph idx="1"/>
          </p:nvPr>
        </p:nvSpPr>
        <p:spPr/>
        <p:txBody>
          <a:bodyPr>
            <a:noAutofit/>
          </a:bodyPr>
          <a:lstStyle/>
          <a:p>
            <a:pPr marL="349758" algn="l">
              <a:buFont typeface="Arial" charset="0"/>
              <a:buChar char="•"/>
            </a:pPr>
            <a:r>
              <a:rPr sz="2200" b="true"/>
              <a:t>Challenges</a:t>
            </a:r>
            <a:r>
              <a:rPr sz="2200"/>
              <a:t>:</a:t>
            </a:r>
            <a:endParaRPr/>
          </a:p>
          <a:p>
            <a:pPr marL="806958" lvl="1" algn="l">
              <a:buFont typeface="Arial" charset="0"/>
              <a:buChar char="•"/>
            </a:pPr>
            <a:r>
              <a:rPr sz="2000"/>
              <a:t>Synthesizing 3D shapes from stylized facial images is a complex task.</a:t>
            </a:r>
            <a:endParaRPr/>
          </a:p>
          <a:p>
            <a:pPr marL="806958" lvl="1" algn="l">
              <a:buFont typeface="Arial" charset="0"/>
              <a:buChar char="•"/>
            </a:pPr>
            <a:r>
              <a:rPr lang="en-US" sz="2000"/>
              <a:t>The process of reconstructing 3D shapes is complex and difficult because there is not enough accurate 3D data available to guide these methods.</a:t>
            </a:r>
            <a:endParaRPr/>
          </a:p>
          <a:p>
            <a:pPr marL="349758" algn="l">
              <a:buFont typeface="Arial" charset="0"/>
              <a:buChar char="•"/>
            </a:pPr>
            <a:r>
              <a:rPr sz="2200" b="true"/>
              <a:t>Limitations of Existing Methods</a:t>
            </a:r>
            <a:r>
              <a:rPr sz="2200"/>
              <a:t>:</a:t>
            </a:r>
            <a:endParaRPr/>
          </a:p>
          <a:p>
            <a:pPr marL="806958" lvl="1" algn="l">
              <a:buFont typeface="Arial" charset="0"/>
              <a:buChar char="•"/>
            </a:pPr>
            <a:r>
              <a:rPr sz="2000"/>
              <a:t>Relying on 3D artists to manually create models is not scalable.</a:t>
            </a:r>
            <a:endParaRPr/>
          </a:p>
          <a:p>
            <a:pPr marL="806958" lvl="1" algn="l">
              <a:buFont typeface="Arial" charset="0"/>
              <a:buChar char="•"/>
            </a:pPr>
            <a:r>
              <a:rPr lang="en-US" sz="2000"/>
              <a:t>Self-supervised learning methods frequently result in geometries that lack detail and sharpness</a:t>
            </a:r>
            <a:r>
              <a:rPr sz="2000"/>
              <a:t>.</a:t>
            </a:r>
            <a:endParaRPr/>
          </a:p>
        </p:txBody>
      </p:sp>
    </p:spTree>
  </p:cSld>
  <p:clrMapOvr>
    <a:masterClrMapping/>
  </p:clrMapOvr>
</p:sld>
</file>

<file path=ppt/slides/slide5.xml><?xml version="1.0" encoding="utf-8"?>
<p:sld xmlns:a="http://schemas.openxmlformats.org/drawingml/2006/main" xmlns:p="http://schemas.openxmlformats.org/presentationml/2006/main">
  <p:cSld>
    <p:spTree>
      <p:nvGrpSpPr>
        <p:cNvPr id="157" name=""/>
        <p:cNvGrpSpPr/>
        <p:nvPr/>
      </p:nvGrpSpPr>
      <p:grpSpPr>
        <a:xfrm>
          <a:off x="0" y="0"/>
          <a:ext cx="0" cy="0"/>
          <a:chOff x="0" y="0"/>
          <a:chExt cx="0" cy="0"/>
        </a:xfrm>
      </p:grpSpPr>
      <p:sp>
        <p:nvSpPr>
          <p:cNvPr id="158"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59"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60" name="文本框 10"/>
          <p:cNvSpPr txBox="true"/>
          <p:nvPr/>
        </p:nvSpPr>
        <p:spPr>
          <a:xfrm rot="0" flipH="false" flipV="false">
            <a:off x="3986989" y="600393"/>
            <a:ext cx="4091360" cy="520700"/>
          </a:xfrm>
          <a:prstGeom prst="rect">
            <a:avLst/>
          </a:prstGeom>
          <a:noFill/>
        </p:spPr>
        <p:txBody>
          <a:bodyPr wrap="square" rtlCol="false">
            <a:spAutoFit/>
          </a:bodyPr>
          <a:p>
            <a:pPr/>
            <a:r>
              <a:rPr lang="en-US" sz="2800" b="true"/>
              <a:t>4-</a:t>
            </a:r>
            <a:r>
              <a:rPr sz="2800" b="true"/>
              <a:t>Research Objectives</a:t>
            </a:r>
            <a:endParaRPr/>
          </a:p>
        </p:txBody>
      </p:sp>
      <p:sp>
        <p:nvSpPr>
          <p:cNvPr id="161" name="内容占位符 2"/>
          <p:cNvSpPr>
            <a:spLocks noGrp="true"/>
          </p:cNvSpPr>
          <p:nvPr>
            <p:ph idx="1"/>
          </p:nvPr>
        </p:nvSpPr>
        <p:spPr/>
        <p:txBody>
          <a:bodyPr>
            <a:noAutofit/>
          </a:bodyPr>
          <a:lstStyle/>
          <a:p>
            <a:pPr>
              <a:buFont typeface="Arial" panose="020B0604020202020204" pitchFamily="34" charset="0"/>
              <a:buChar char="●"/>
            </a:pPr>
            <a:r>
              <a:rPr sz="2400" b="true"/>
              <a:t>Goals</a:t>
            </a:r>
            <a:r>
              <a:rPr sz="2400"/>
              <a:t>:</a:t>
            </a:r>
            <a:endParaRPr/>
          </a:p>
          <a:p>
            <a:pPr marL="349758" algn="l">
              <a:buFont typeface="Arial" charset="0"/>
              <a:buChar char="•"/>
            </a:pPr>
            <a:r>
              <a:rPr sz="2400"/>
              <a:t>Develop an unsupervised or self-supervised method for 3D shape generation.</a:t>
            </a:r>
            <a:endParaRPr/>
          </a:p>
          <a:p>
            <a:pPr marL="349758" algn="l">
              <a:buFont typeface="Arial" charset="0"/>
              <a:buChar char="•"/>
            </a:pPr>
            <a:endParaRPr lang="en-US" sz="2400"/>
          </a:p>
          <a:p>
            <a:pPr marL="349758" algn="l">
              <a:buFont typeface="Arial" charset="0"/>
              <a:buChar char="•"/>
            </a:pPr>
            <a:r>
              <a:rPr sz="2400"/>
              <a:t>Leverage prior knowledge of regular facial geometries to generate 3D shapes for stylized faces.</a:t>
            </a:r>
            <a:endParaRPr/>
          </a:p>
        </p:txBody>
      </p:sp>
    </p:spTree>
  </p:cSld>
  <p:clrMapOvr>
    <a:masterClrMapping/>
  </p:clrMapOvr>
</p:sld>
</file>

<file path=ppt/slides/slide6.xml><?xml version="1.0" encoding="utf-8"?>
<p:sld xmlns:a="http://schemas.openxmlformats.org/drawingml/2006/main" xmlns:p="http://schemas.openxmlformats.org/presentationml/2006/main">
  <p:cSld>
    <p:spTree>
      <p:nvGrpSpPr>
        <p:cNvPr id="162" name=""/>
        <p:cNvGrpSpPr/>
        <p:nvPr/>
      </p:nvGrpSpPr>
      <p:grpSpPr>
        <a:xfrm>
          <a:off x="0" y="0"/>
          <a:ext cx="0" cy="0"/>
          <a:chOff x="0" y="0"/>
          <a:chExt cx="0" cy="0"/>
        </a:xfrm>
      </p:grpSpPr>
      <p:sp>
        <p:nvSpPr>
          <p:cNvPr id="163"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64"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65" name="文本框 10"/>
          <p:cNvSpPr txBox="true"/>
          <p:nvPr/>
        </p:nvSpPr>
        <p:spPr>
          <a:xfrm rot="0" flipH="false" flipV="false">
            <a:off x="3742441" y="545465"/>
            <a:ext cx="3775323" cy="520700"/>
          </a:xfrm>
          <a:prstGeom prst="rect">
            <a:avLst/>
          </a:prstGeom>
          <a:noFill/>
        </p:spPr>
        <p:txBody>
          <a:bodyPr wrap="square" rtlCol="false">
            <a:spAutoFit/>
          </a:bodyPr>
          <a:p>
            <a:pPr/>
            <a:r>
              <a:rPr lang="en-US" sz="2800" b="true"/>
              <a:t>5-</a:t>
            </a:r>
            <a:r>
              <a:rPr sz="2800" b="true"/>
              <a:t>Method Overview</a:t>
            </a:r>
            <a:endParaRPr/>
          </a:p>
        </p:txBody>
      </p:sp>
      <p:sp>
        <p:nvSpPr>
          <p:cNvPr id="166" name="内容占位符 2"/>
          <p:cNvSpPr>
            <a:spLocks noGrp="true"/>
          </p:cNvSpPr>
          <p:nvPr>
            <p:ph idx="1"/>
          </p:nvPr>
        </p:nvSpPr>
        <p:spPr/>
        <p:txBody>
          <a:bodyPr>
            <a:noAutofit/>
          </a:bodyPr>
          <a:lstStyle/>
          <a:p>
            <a:pPr marL="349758" algn="l">
              <a:buFont typeface="Arial" charset="0"/>
              <a:buChar char="•"/>
            </a:pPr>
            <a:r>
              <a:rPr sz="2600" b="true"/>
              <a:t>Toonify3D Framework</a:t>
            </a:r>
            <a:r>
              <a:rPr sz="2600"/>
              <a:t>:</a:t>
            </a:r>
            <a:endParaRPr/>
          </a:p>
          <a:p>
            <a:pPr marL="806958" lvl="1" algn="l">
              <a:buFont typeface="Arial" charset="0"/>
              <a:buChar char="•"/>
            </a:pPr>
            <a:r>
              <a:rPr sz="2400"/>
              <a:t>Based on cross-domain compatibility of StyleGAN features.</a:t>
            </a:r>
            <a:endParaRPr/>
          </a:p>
          <a:p>
            <a:pPr marL="806958" lvl="1" algn="l">
              <a:buFont typeface="Arial" charset="0"/>
              <a:buChar char="•"/>
            </a:pPr>
            <a:r>
              <a:rPr sz="2400"/>
              <a:t>Utilizes the StyleNormal method to predict normal maps, reconstructing 3D shapes.</a:t>
            </a:r>
            <a:endParaRPr/>
          </a:p>
          <a:p>
            <a:pPr marL="349758" algn="l">
              <a:buFont typeface="Arial" charset="0"/>
              <a:buChar char="•"/>
            </a:pPr>
            <a:r>
              <a:rPr sz="2600" b="true"/>
              <a:t>Key Techniques</a:t>
            </a:r>
            <a:r>
              <a:rPr sz="2600"/>
              <a:t>:</a:t>
            </a:r>
            <a:endParaRPr/>
          </a:p>
          <a:p>
            <a:pPr marL="806958" lvl="1" algn="l">
              <a:buFont typeface="Arial" charset="0"/>
              <a:buChar char="•"/>
            </a:pPr>
            <a:r>
              <a:rPr sz="2400"/>
              <a:t>3D-Lifting Framework.</a:t>
            </a:r>
            <a:endParaRPr/>
          </a:p>
          <a:p>
            <a:pPr marL="806958" lvl="1" algn="l">
              <a:buFont typeface="Arial" charset="0"/>
              <a:buChar char="•"/>
            </a:pPr>
            <a:r>
              <a:rPr sz="2400"/>
              <a:t>Normal Consistency Loss for adaptation to lighting variations.</a:t>
            </a:r>
            <a:endParaRP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67" name=""/>
        <p:cNvGrpSpPr/>
        <p:nvPr/>
      </p:nvGrpSpPr>
      <p:grpSpPr>
        <a:xfrm>
          <a:off x="0" y="0"/>
          <a:ext cx="0" cy="0"/>
          <a:chOff x="0" y="0"/>
          <a:chExt cx="0" cy="0"/>
        </a:xfrm>
      </p:grpSpPr>
      <p:sp>
        <p:nvSpPr>
          <p:cNvPr id="168"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69"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pic>
        <p:nvPicPr>
          <p:cNvPr id="170" name=""/>
          <p:cNvPicPr>
            <a:picLocks noChangeAspect="true"/>
          </p:cNvPicPr>
          <p:nvPr/>
        </p:nvPicPr>
        <p:blipFill>
          <a:blip r:embed="rId2"/>
          <a:stretch>
            <a:fillRect/>
          </a:stretch>
        </p:blipFill>
        <p:spPr>
          <a:xfrm rot="0" flipH="false" flipV="false">
            <a:off x="853221" y="1066165"/>
            <a:ext cx="10023840" cy="5343961"/>
          </a:xfrm>
          <a:prstGeom prst="rect"/>
        </p:spPr>
      </p:pic>
      <p:sp>
        <p:nvSpPr>
          <p:cNvPr id="171" name=""/>
          <p:cNvSpPr txBox="true"/>
          <p:nvPr/>
        </p:nvSpPr>
        <p:spPr>
          <a:xfrm rot="0" flipH="false" flipV="false">
            <a:off x="2899638" y="340043"/>
            <a:ext cx="6654800" cy="520700"/>
          </a:xfrm>
          <a:prstGeom prst="rect">
            <a:avLst/>
          </a:prstGeom>
          <a:ln w="12700">
            <a:prstDash val="solid"/>
            <a:miter lim="800000"/>
          </a:ln>
        </p:spPr>
        <p:txBody>
          <a:bodyPr>
            <a:spAutoFit/>
          </a:bodyPr>
          <a:p>
            <a:pPr/>
            <a:r>
              <a:rPr lang="en-US" sz="2800" b="true"/>
              <a:t>Results of The Toonify3D framework</a:t>
            </a:r>
            <a:endParaRPr/>
          </a:p>
        </p:txBody>
      </p:sp>
    </p:spTree>
  </p:cSld>
  <p:clrMapOvr>
    <a:masterClrMapping/>
  </p:clrMapOvr>
</p:sld>
</file>

<file path=ppt/slides/slide8.xml><?xml version="1.0" encoding="utf-8"?>
<p:sld xmlns:a="http://schemas.openxmlformats.org/drawingml/2006/main" xmlns:p="http://schemas.openxmlformats.org/presentationml/2006/main">
  <p:cSld>
    <p:spTree>
      <p:nvGrpSpPr>
        <p:cNvPr id="172" name=""/>
        <p:cNvGrpSpPr/>
        <p:nvPr/>
      </p:nvGrpSpPr>
      <p:grpSpPr>
        <a:xfrm>
          <a:off x="0" y="0"/>
          <a:ext cx="0" cy="0"/>
          <a:chOff x="0" y="0"/>
          <a:chExt cx="0" cy="0"/>
        </a:xfrm>
      </p:grpSpPr>
      <p:sp>
        <p:nvSpPr>
          <p:cNvPr id="173"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74"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75" name="文本框 10"/>
          <p:cNvSpPr txBox="true"/>
          <p:nvPr/>
        </p:nvSpPr>
        <p:spPr>
          <a:xfrm rot="0" flipH="false" flipV="false">
            <a:off x="3774253" y="545465"/>
            <a:ext cx="4003861" cy="520700"/>
          </a:xfrm>
          <a:prstGeom prst="rect">
            <a:avLst/>
          </a:prstGeom>
          <a:noFill/>
        </p:spPr>
        <p:txBody>
          <a:bodyPr wrap="square" rtlCol="false">
            <a:spAutoFit/>
          </a:bodyPr>
          <a:p>
            <a:pPr/>
            <a:r>
              <a:rPr lang="en-US" sz="2800" b="true"/>
              <a:t>6-</a:t>
            </a:r>
            <a:r>
              <a:rPr sz="2800" b="true"/>
              <a:t>StyleNormal Method</a:t>
            </a:r>
            <a:endParaRPr/>
          </a:p>
        </p:txBody>
      </p:sp>
      <p:sp>
        <p:nvSpPr>
          <p:cNvPr id="176" name="内容占位符 2"/>
          <p:cNvSpPr>
            <a:spLocks noGrp="true"/>
          </p:cNvSpPr>
          <p:nvPr>
            <p:ph idx="1"/>
          </p:nvPr>
        </p:nvSpPr>
        <p:spPr/>
        <p:txBody>
          <a:bodyPr>
            <a:noAutofit/>
          </a:bodyPr>
          <a:lstStyle/>
          <a:p>
            <a:pPr marL="349758" algn="l">
              <a:buFont typeface="Arial" charset="0"/>
              <a:buChar char="•"/>
            </a:pPr>
            <a:r>
              <a:rPr sz="2600" b="true"/>
              <a:t>Method Summary</a:t>
            </a:r>
            <a:r>
              <a:rPr sz="2600"/>
              <a:t>:</a:t>
            </a:r>
            <a:endParaRPr/>
          </a:p>
          <a:p>
            <a:pPr marL="806958" lvl="1" algn="l">
              <a:buFont typeface="Arial" charset="0"/>
              <a:buChar char="•"/>
            </a:pPr>
            <a:r>
              <a:rPr sz="2400"/>
              <a:t>StyleNormal is a multi-layer perceptron (MLP) that predicts 3D normal vectors from pixel-wise StyleGAN features.</a:t>
            </a:r>
            <a:endParaRPr/>
          </a:p>
          <a:p>
            <a:pPr marL="349758" algn="l">
              <a:buFont typeface="Arial" charset="0"/>
              <a:buChar char="•"/>
            </a:pPr>
            <a:r>
              <a:rPr sz="2600" b="true"/>
              <a:t>Training Dataset</a:t>
            </a:r>
            <a:r>
              <a:rPr sz="2600"/>
              <a:t>:</a:t>
            </a:r>
            <a:endParaRPr/>
          </a:p>
          <a:p>
            <a:pPr marL="806958" lvl="1" algn="l">
              <a:buFont typeface="Arial" charset="0"/>
              <a:buChar char="•"/>
            </a:pPr>
            <a:r>
              <a:rPr lang="en-US" sz="2400"/>
              <a:t>Built from 3D-scanned human faces and rendered under different lighting conditions.</a:t>
            </a:r>
            <a:endParaRPr/>
          </a:p>
          <a:p>
            <a:pPr marL="806958" lvl="1" algn="l">
              <a:buFont typeface="Arial" charset="0"/>
              <a:buChar char="•"/>
            </a:pPr>
            <a:r>
              <a:rPr lang="en-US" sz="2400"/>
              <a:t>Maps </a:t>
            </a:r>
            <a:r>
              <a:rPr sz="2400"/>
              <a:t>StyleGAN features with real normal maps for training.</a:t>
            </a:r>
            <a:endParaRP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77" name=""/>
        <p:cNvGrpSpPr/>
        <p:nvPr/>
      </p:nvGrpSpPr>
      <p:grpSpPr>
        <a:xfrm>
          <a:off x="0" y="0"/>
          <a:ext cx="0" cy="0"/>
          <a:chOff x="0" y="0"/>
          <a:chExt cx="0" cy="0"/>
        </a:xfrm>
      </p:grpSpPr>
      <p:sp>
        <p:nvSpPr>
          <p:cNvPr id="178" name="直角三角形 6"/>
          <p:cNvSpPr/>
          <p:nvPr/>
        </p:nvSpPr>
        <p:spPr>
          <a:xfrm>
            <a:off x="0" y="5657215"/>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sp>
        <p:nvSpPr>
          <p:cNvPr id="179" name="直角三角形 7"/>
          <p:cNvSpPr/>
          <p:nvPr/>
        </p:nvSpPr>
        <p:spPr>
          <a:xfrm flipH="true" flipV="true">
            <a:off x="10991215" y="0"/>
            <a:ext cx="1200785" cy="1200785"/>
          </a:xfrm>
          <a:prstGeom prst="rtTriangle">
            <a:avLst/>
          </a:prstGeom>
          <a:solidFill>
            <a:srgbClr val="9B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false" anchor="ctr"/>
          <a:p>
            <a:pPr algn="ctr"/>
            <a:endParaRPr lang="zh-CN" altLang="en-US"/>
          </a:p>
        </p:txBody>
      </p:sp>
      <p:pic>
        <p:nvPicPr>
          <p:cNvPr id="180" name=""/>
          <p:cNvPicPr>
            <a:picLocks noChangeAspect="true"/>
          </p:cNvPicPr>
          <p:nvPr>
            <p:ph idx="1"/>
          </p:nvPr>
        </p:nvPicPr>
        <p:blipFill>
          <a:blip r:embed="rId2"/>
          <a:stretch>
            <a:fillRect/>
          </a:stretch>
        </p:blipFill>
        <p:spPr>
          <a:xfrm rot="0" flipH="false" flipV="false">
            <a:off x="932154" y="600392"/>
            <a:ext cx="5163845" cy="5839037"/>
          </a:xfrm>
          <a:prstGeom prst="rect"/>
        </p:spPr>
      </p:pic>
      <p:sp>
        <p:nvSpPr>
          <p:cNvPr id="181" name=""/>
          <p:cNvSpPr txBox="true"/>
          <p:nvPr/>
        </p:nvSpPr>
        <p:spPr>
          <a:xfrm rot="0" flipH="false" flipV="false">
            <a:off x="6304204" y="608166"/>
            <a:ext cx="5263711" cy="5575300"/>
          </a:xfrm>
          <a:prstGeom prst="rect">
            <a:avLst/>
          </a:prstGeom>
          <a:ln w="12700">
            <a:prstDash val="solid"/>
            <a:miter lim="800000"/>
          </a:ln>
        </p:spPr>
        <p:txBody>
          <a:bodyPr>
            <a:spAutoFit/>
          </a:bodyPr>
          <a:p>
            <a:pPr/>
            <a:r>
              <a:rPr lang="en-US"/>
              <a:t>This figure </a:t>
            </a:r>
            <a:r>
              <a:rPr/>
              <a:t>shows how we validate the cross-domain compatibility of StyleGAN features between regular and stylized faces.</a:t>
            </a:r>
            <a:endParaRPr/>
          </a:p>
          <a:p>
            <a:pPr/>
            <a:endParaRPr lang="en-US"/>
          </a:p>
          <a:p>
            <a:pPr/>
            <a:r>
              <a:rPr lang="en-US"/>
              <a:t>We start with a regular face and a stylized face as input.</a:t>
            </a:r>
            <a:endParaRPr/>
          </a:p>
          <a:p>
            <a:pPr/>
            <a:endParaRPr lang="en-US"/>
          </a:p>
          <a:p>
            <a:pPr/>
            <a:r>
              <a:rPr lang="en-US"/>
              <a:t>For each pixel in the stylized image, we find the closest matching feature in the regular face and warp the regular face's color, segmentation, and normal maps.</a:t>
            </a:r>
            <a:endParaRPr/>
          </a:p>
          <a:p>
            <a:pPr/>
            <a:endParaRPr lang="en-US"/>
          </a:p>
          <a:p>
            <a:pPr/>
            <a:r>
              <a:rPr lang="en-US"/>
              <a:t>The bottom row shows the warped maps, demonstrating that StyleGAN features effectively transfer visual and geometric information across domains.</a:t>
            </a:r>
            <a:endParaRPr/>
          </a:p>
          <a:p>
            <a:pPr/>
            <a:endParaRPr lang="en-US"/>
          </a:p>
          <a:p>
            <a:pPr/>
            <a:r>
              <a:rPr lang="en-US"/>
              <a:t>This confirms that StyleGAN features are compatible across domains, which is key to generating accurate 3D shapes for stylized faces.</a:t>
            </a:r>
            <a:endParaRPr/>
          </a:p>
        </p:txBody>
      </p:sp>
    </p:spTree>
  </p:cSld>
  <p:clrMapOvr>
    <a:masterClrMapping/>
  </p:clrMapOvr>
</p:sld>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false">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theme>
</file>

<file path=ppt/theme/theme2.xml><?xml version="1.0" encoding="utf-8"?>
<a:theme xmlns:a="http://schemas.openxmlformats.org/drawingml/2006/main" name="notesMaster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false">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theme>
</file>

<file path=docProps/app.xml><?xml version="1.0" encoding="utf-8"?>
<Properties xmlns:vt="http://schemas.openxmlformats.org/officeDocument/2006/docPropsVTypes" xmlns="http://schemas.openxmlformats.org/officeDocument/2006/extended-properties">
  <Application>Tencent office</Application>
</Properties>
</file>

<file path=docProps/core.xml><?xml version="1.0" encoding="utf-8"?>
<cp:coreProperties xmlns:xsi="http://www.w3.org/2001/XMLSchema-instance" xmlns:dcmitype="http://purl.org/dc/dcmitype/" xmlns:dcterms="http://purl.org/dc/terms/" xmlns:cp="http://schemas.openxmlformats.org/package/2006/metadata/core-properties" xmlns:dc="http://purl.org/dc/elements/1.1/">
  <dcterms:created xsi:type="dcterms:W3CDTF">2024-08-16T04:39:01Z</dcterms:created>
  <dcterms:modified xsi:type="dcterms:W3CDTF">2024-08-16T04:39:01Z</dcterms:modified>
</cp:coreProperties>
</file>